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70"/>
  </p:notesMasterIdLst>
  <p:sldIdLst>
    <p:sldId id="256" r:id="rId3"/>
    <p:sldId id="378" r:id="rId4"/>
    <p:sldId id="373" r:id="rId5"/>
    <p:sldId id="374" r:id="rId6"/>
    <p:sldId id="399" r:id="rId7"/>
    <p:sldId id="401" r:id="rId8"/>
    <p:sldId id="402" r:id="rId9"/>
    <p:sldId id="400" r:id="rId10"/>
    <p:sldId id="408" r:id="rId11"/>
    <p:sldId id="409" r:id="rId12"/>
    <p:sldId id="410" r:id="rId13"/>
    <p:sldId id="413" r:id="rId14"/>
    <p:sldId id="412" r:id="rId15"/>
    <p:sldId id="404" r:id="rId16"/>
    <p:sldId id="403" r:id="rId17"/>
    <p:sldId id="415" r:id="rId18"/>
    <p:sldId id="416" r:id="rId19"/>
    <p:sldId id="417" r:id="rId20"/>
    <p:sldId id="418" r:id="rId21"/>
    <p:sldId id="431" r:id="rId22"/>
    <p:sldId id="432" r:id="rId23"/>
    <p:sldId id="433" r:id="rId24"/>
    <p:sldId id="424" r:id="rId25"/>
    <p:sldId id="425" r:id="rId26"/>
    <p:sldId id="426" r:id="rId27"/>
    <p:sldId id="427" r:id="rId28"/>
    <p:sldId id="428" r:id="rId29"/>
    <p:sldId id="430" r:id="rId30"/>
    <p:sldId id="457" r:id="rId31"/>
    <p:sldId id="473" r:id="rId32"/>
    <p:sldId id="474" r:id="rId33"/>
    <p:sldId id="475" r:id="rId34"/>
    <p:sldId id="476" r:id="rId35"/>
    <p:sldId id="477" r:id="rId36"/>
    <p:sldId id="485" r:id="rId37"/>
    <p:sldId id="486" r:id="rId38"/>
    <p:sldId id="487" r:id="rId39"/>
    <p:sldId id="488" r:id="rId40"/>
    <p:sldId id="489" r:id="rId41"/>
    <p:sldId id="490" r:id="rId42"/>
    <p:sldId id="496" r:id="rId43"/>
    <p:sldId id="497" r:id="rId44"/>
    <p:sldId id="498" r:id="rId45"/>
    <p:sldId id="499" r:id="rId46"/>
    <p:sldId id="501" r:id="rId47"/>
    <p:sldId id="502" r:id="rId48"/>
    <p:sldId id="503" r:id="rId49"/>
    <p:sldId id="504" r:id="rId50"/>
    <p:sldId id="505" r:id="rId51"/>
    <p:sldId id="506" r:id="rId52"/>
    <p:sldId id="509" r:id="rId53"/>
    <p:sldId id="510" r:id="rId54"/>
    <p:sldId id="511" r:id="rId55"/>
    <p:sldId id="512" r:id="rId56"/>
    <p:sldId id="513" r:id="rId57"/>
    <p:sldId id="518" r:id="rId58"/>
    <p:sldId id="519" r:id="rId59"/>
    <p:sldId id="520" r:id="rId60"/>
    <p:sldId id="525" r:id="rId61"/>
    <p:sldId id="526" r:id="rId62"/>
    <p:sldId id="527" r:id="rId63"/>
    <p:sldId id="528" r:id="rId64"/>
    <p:sldId id="514" r:id="rId65"/>
    <p:sldId id="515" r:id="rId66"/>
    <p:sldId id="516" r:id="rId67"/>
    <p:sldId id="517" r:id="rId68"/>
    <p:sldId id="529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:p15="http://schemas.microsoft.com/office/powerpoint/2012/main" xmlns="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 varScale="1">
        <p:scale>
          <a:sx n="76" d="100"/>
          <a:sy n="76" d="100"/>
        </p:scale>
        <p:origin x="-102" y="-3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xmlns="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xmlns="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67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2020-12-02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UXMgyiFBIU&amp;list=PLBXuLgInP-5kr0PclHz1ubNZgESmliuB7" TargetMode="External"/><Relationship Id="rId2" Type="http://schemas.openxmlformats.org/officeDocument/2006/relationships/hyperlink" Target="https://wikidocs.net/book/1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youtube.com/watch?v=SESuctdE9vM" TargetMode="External"/><Relationship Id="rId5" Type="http://schemas.openxmlformats.org/officeDocument/2006/relationships/hyperlink" Target="https://www.youtube.com/playlist?list=PL-xmlFOn6TULrmwkXjRCDAas0ixd_NtyK" TargetMode="External"/><Relationship Id="rId4" Type="http://schemas.openxmlformats.org/officeDocument/2006/relationships/hyperlink" Target="https://www.youtube.com/watch?v=BS6O0zOGX4E&amp;list=PLlMkM4tgfjnLSOjrEJN31gZATbcj_MpU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1066800" y="2207670"/>
            <a:ext cx="79211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[01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b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inux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소개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507503"/>
              </p:ext>
            </p:extLst>
          </p:nvPr>
        </p:nvGraphicFramePr>
        <p:xfrm>
          <a:off x="555631" y="1213726"/>
          <a:ext cx="11244483" cy="52246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6709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명령어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의미</a:t>
                      </a:r>
                      <a:r>
                        <a:rPr lang="en-US" altLang="ko-KR" sz="1600" b="0" dirty="0" smtClean="0"/>
                        <a:t> 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활용예</a:t>
                      </a:r>
                    </a:p>
                  </a:txBody>
                  <a:tcPr anchor="ctr"/>
                </a:tc>
              </a:tr>
              <a:tr h="27736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4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cd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ko-KR" altLang="en-US" sz="1600" b="0" baseline="0" dirty="0" smtClean="0"/>
                        <a:t> </a:t>
                      </a:r>
                      <a:r>
                        <a:rPr lang="ko-KR" altLang="en-US" sz="1600" b="0" dirty="0" smtClean="0"/>
                        <a:t>이동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 change directory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0" dirty="0" smtClean="0"/>
                        <a:t>$ cd .. : </a:t>
                      </a:r>
                      <a:r>
                        <a:rPr lang="ko-KR" altLang="en-US" sz="1600" b="0" dirty="0" smtClean="0"/>
                        <a:t>상위 </a:t>
                      </a:r>
                      <a:r>
                        <a:rPr lang="ko-KR" altLang="en-US" sz="1600" b="0" dirty="0" err="1" smtClean="0"/>
                        <a:t>디렉토리로</a:t>
                      </a:r>
                      <a:r>
                        <a:rPr lang="ko-KR" altLang="en-US" sz="1600" b="0" dirty="0" smtClean="0"/>
                        <a:t> 이동합니다</a:t>
                      </a:r>
                      <a:r>
                        <a:rPr lang="en-US" altLang="ko-KR" sz="1600" b="0" dirty="0" smtClean="0"/>
                        <a:t>. </a:t>
                      </a:r>
                    </a:p>
                    <a:p>
                      <a:pPr algn="l"/>
                      <a:r>
                        <a:rPr lang="en-US" altLang="ko-KR" sz="1600" b="0" dirty="0" smtClean="0"/>
                        <a:t>           ( ./ (</a:t>
                      </a:r>
                      <a:r>
                        <a:rPr lang="ko-KR" altLang="en-US" sz="1600" b="0" dirty="0" smtClean="0"/>
                        <a:t>현재 </a:t>
                      </a: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en-US" altLang="ko-KR" sz="1600" b="0" dirty="0" smtClean="0"/>
                        <a:t>) ../ (</a:t>
                      </a:r>
                      <a:r>
                        <a:rPr lang="ko-KR" altLang="en-US" sz="1600" b="0" dirty="0" smtClean="0"/>
                        <a:t>상위 </a:t>
                      </a: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en-US" altLang="ko-KR" sz="1600" b="0" dirty="0" smtClean="0"/>
                        <a:t>))</a:t>
                      </a:r>
                    </a:p>
                    <a:p>
                      <a:pPr algn="l"/>
                      <a:endParaRPr lang="en-US" altLang="ko-KR" sz="1600" b="0" dirty="0" smtClean="0"/>
                    </a:p>
                    <a:p>
                      <a:pPr algn="l"/>
                      <a:r>
                        <a:rPr lang="en-US" altLang="ko-KR" sz="1600" b="0" dirty="0" smtClean="0"/>
                        <a:t>$ cd /  : </a:t>
                      </a:r>
                      <a:r>
                        <a:rPr lang="ko-KR" altLang="en-US" sz="1600" b="0" dirty="0" err="1" smtClean="0"/>
                        <a:t>리눅스</a:t>
                      </a:r>
                      <a:r>
                        <a:rPr lang="ko-KR" altLang="en-US" sz="1600" b="0" dirty="0" smtClean="0"/>
                        <a:t> 시스템 </a:t>
                      </a:r>
                      <a:r>
                        <a:rPr lang="ko-KR" altLang="en-US" sz="1600" b="0" dirty="0" err="1" smtClean="0"/>
                        <a:t>최상단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ko-KR" altLang="en-US" sz="1600" b="0" dirty="0" err="1" smtClean="0"/>
                        <a:t>리렉토리</a:t>
                      </a:r>
                      <a:r>
                        <a:rPr lang="ko-KR" altLang="en-US" sz="1600" b="0" dirty="0" smtClean="0"/>
                        <a:t> 이동</a:t>
                      </a:r>
                    </a:p>
                    <a:p>
                      <a:pPr algn="l"/>
                      <a:endParaRPr lang="ko-KR" altLang="en-US" sz="1600" b="0" dirty="0" smtClean="0"/>
                    </a:p>
                    <a:p>
                      <a:pPr algn="l"/>
                      <a:r>
                        <a:rPr lang="en-US" altLang="ko-KR" sz="1600" b="0" dirty="0" smtClean="0"/>
                        <a:t>$ cd ~ : </a:t>
                      </a:r>
                      <a:r>
                        <a:rPr lang="ko-KR" altLang="en-US" sz="1600" b="0" dirty="0" smtClean="0"/>
                        <a:t>어느 곳에든지 </a:t>
                      </a:r>
                      <a:r>
                        <a:rPr lang="ko-KR" altLang="en-US" sz="1600" b="0" dirty="0" err="1" smtClean="0"/>
                        <a:t>홈디렉토리로</a:t>
                      </a:r>
                      <a:r>
                        <a:rPr lang="en-US" altLang="ko-KR" sz="1600" b="0" dirty="0" smtClean="0"/>
                        <a:t>(/home/</a:t>
                      </a:r>
                      <a:r>
                        <a:rPr lang="en-US" altLang="ko-KR" sz="1600" b="0" dirty="0" err="1" smtClean="0"/>
                        <a:t>my_id</a:t>
                      </a:r>
                      <a:r>
                        <a:rPr lang="en-US" altLang="ko-KR" sz="1600" b="0" dirty="0" smtClean="0"/>
                        <a:t>) </a:t>
                      </a:r>
                      <a:r>
                        <a:rPr lang="ko-KR" altLang="en-US" sz="1600" b="0" dirty="0" smtClean="0"/>
                        <a:t>바로 이동합니다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/>
                      <a:endParaRPr lang="en-US" altLang="ko-KR" sz="1600" b="0" dirty="0" smtClean="0"/>
                    </a:p>
                    <a:p>
                      <a:pPr algn="l"/>
                      <a:r>
                        <a:rPr lang="en-US" altLang="ko-KR" sz="1600" b="0" dirty="0" smtClean="0"/>
                        <a:t>$ cd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: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로 이동할 경우 사용합니다</a:t>
                      </a:r>
                      <a:r>
                        <a:rPr lang="en-US" altLang="ko-KR" sz="1600" b="0" dirty="0" smtClean="0"/>
                        <a:t>.</a:t>
                      </a:r>
                      <a:endParaRPr lang="en-US" altLang="ko-KR" sz="1600" b="0" dirty="0"/>
                    </a:p>
                  </a:txBody>
                  <a:tcPr anchor="ctr"/>
                </a:tc>
              </a:tr>
              <a:tr h="17800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5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ls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파일목록을 조회하는 명령어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(list segments)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ls</a:t>
                      </a:r>
                      <a:r>
                        <a:rPr lang="en-US" altLang="ko-KR" sz="1600" b="0" dirty="0" smtClean="0"/>
                        <a:t> -l : </a:t>
                      </a:r>
                      <a:r>
                        <a:rPr lang="ko-KR" altLang="en-US" sz="1600" b="0" dirty="0" smtClean="0"/>
                        <a:t>파일들의 상세정보를 나타냅니다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ls</a:t>
                      </a:r>
                      <a:r>
                        <a:rPr lang="en-US" altLang="ko-KR" sz="1600" b="0" dirty="0" smtClean="0"/>
                        <a:t> -a : </a:t>
                      </a:r>
                      <a:r>
                        <a:rPr lang="ko-KR" altLang="en-US" sz="1600" b="0" dirty="0" smtClean="0"/>
                        <a:t>숨어있는 파일들도 표시합니다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ex) </a:t>
                      </a:r>
                      <a:r>
                        <a:rPr lang="en-US" altLang="ko-KR" sz="1600" b="0" dirty="0" err="1" smtClean="0"/>
                        <a:t>ls</a:t>
                      </a:r>
                      <a:r>
                        <a:rPr lang="en-US" altLang="ko-KR" sz="1600" b="0" dirty="0" smtClean="0"/>
                        <a:t> -al : </a:t>
                      </a:r>
                      <a:r>
                        <a:rPr lang="ko-KR" altLang="en-US" sz="1600" b="0" dirty="0" smtClean="0"/>
                        <a:t>파일들의 상세정보를 나타내며</a:t>
                      </a:r>
                      <a:r>
                        <a:rPr lang="en-US" altLang="ko-KR" sz="1600" b="0" dirty="0" smtClean="0"/>
                        <a:t>, </a:t>
                      </a:r>
                      <a:r>
                        <a:rPr lang="ko-KR" altLang="en-US" sz="1600" b="0" dirty="0" smtClean="0"/>
                        <a:t>숨어 있는 것도 표시합니다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8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102977"/>
              </p:ext>
            </p:extLst>
          </p:nvPr>
        </p:nvGraphicFramePr>
        <p:xfrm>
          <a:off x="454031" y="1213607"/>
          <a:ext cx="11375108" cy="474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6546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명령어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의미</a:t>
                      </a:r>
                      <a:r>
                        <a:rPr lang="en-US" altLang="ko-KR" sz="1600" b="0" dirty="0" smtClean="0"/>
                        <a:t> 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활용예</a:t>
                      </a:r>
                    </a:p>
                  </a:txBody>
                  <a:tcPr anchor="ctr"/>
                </a:tc>
              </a:tr>
              <a:tr h="11379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6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wget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웹 상의 파일 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다운로드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(Web Get)</a:t>
                      </a:r>
                      <a:endParaRPr lang="ko-KR" altLang="en-US" sz="16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wget</a:t>
                      </a:r>
                      <a:r>
                        <a:rPr lang="en-US" altLang="ko-KR" sz="1600" b="0" dirty="0" smtClean="0"/>
                        <a:t> DOWNLOAD-URL</a:t>
                      </a:r>
                    </a:p>
                  </a:txBody>
                  <a:tcPr anchor="ctr"/>
                </a:tc>
              </a:tr>
              <a:tr h="37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7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clear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터미널 화면 </a:t>
                      </a:r>
                      <a:endParaRPr lang="en-US" altLang="ko-KR" sz="1600" b="0" dirty="0" smtClean="0"/>
                    </a:p>
                    <a:p>
                      <a:pPr algn="ctr" latinLnBrk="1"/>
                      <a:r>
                        <a:rPr lang="ko-KR" altLang="en-US" sz="1600" b="0" dirty="0" smtClean="0"/>
                        <a:t>지움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dirty="0" smtClean="0"/>
                    </a:p>
                  </a:txBody>
                  <a:tcPr anchor="ctr"/>
                </a:tc>
              </a:tr>
              <a:tr h="37664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8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cat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파일의 내용을 화면에 출력하거나 파일을 만드는 명령어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</a:t>
                      </a:r>
                      <a:r>
                        <a:rPr lang="en-US" altLang="ko-KR" sz="1600" b="0" dirty="0" err="1" smtClean="0"/>
                        <a:t>catenate</a:t>
                      </a:r>
                      <a:r>
                        <a:rPr lang="en-US" altLang="ko-KR" sz="1600" b="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ex) $ cat </a:t>
                      </a:r>
                      <a:r>
                        <a:rPr lang="en-US" altLang="ko-KR" sz="1600" b="0" dirty="0" err="1" smtClean="0"/>
                        <a:t>hello.c</a:t>
                      </a:r>
                      <a:r>
                        <a:rPr lang="en-US" altLang="ko-KR" sz="1600" b="0" dirty="0" smtClean="0"/>
                        <a:t> : </a:t>
                      </a:r>
                      <a:r>
                        <a:rPr lang="en-US" altLang="ko-KR" sz="1600" b="0" dirty="0" err="1" smtClean="0"/>
                        <a:t>hello.c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의 내용을 출력합니다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      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tip) cat he</a:t>
                      </a:r>
                      <a:r>
                        <a:rPr lang="en-US" altLang="ko-KR" sz="1600" b="0" baseline="0" dirty="0" smtClean="0"/>
                        <a:t> + </a:t>
                      </a:r>
                      <a:r>
                        <a:rPr lang="en-US" altLang="ko-KR" sz="1600" b="0" dirty="0" smtClean="0"/>
                        <a:t>tab-key (</a:t>
                      </a:r>
                      <a:r>
                        <a:rPr lang="ko-KR" altLang="en-US" sz="1600" b="0" dirty="0" smtClean="0"/>
                        <a:t>터미널 사용시 </a:t>
                      </a:r>
                      <a:r>
                        <a:rPr lang="en-US" altLang="ko-KR" sz="1600" b="0" dirty="0" smtClean="0"/>
                        <a:t>tab-key </a:t>
                      </a:r>
                      <a:r>
                        <a:rPr lang="ko-KR" altLang="en-US" sz="1600" b="0" dirty="0" smtClean="0"/>
                        <a:t>자동 완성 기능</a:t>
                      </a:r>
                      <a:r>
                        <a:rPr lang="en-US" altLang="ko-KR" sz="1600" b="0" dirty="0" smtClean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3766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9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nano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Text</a:t>
                      </a:r>
                      <a:r>
                        <a:rPr lang="en-US" altLang="ko-KR" sz="1600" b="0" baseline="0" dirty="0" smtClean="0"/>
                        <a:t> </a:t>
                      </a:r>
                      <a:r>
                        <a:rPr lang="ko-KR" altLang="en-US" sz="1600" b="0" baseline="0" dirty="0" smtClean="0"/>
                        <a:t>문서 편집기</a:t>
                      </a:r>
                      <a:endParaRPr lang="en-US" altLang="ko-KR" sz="1600" b="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nano</a:t>
                      </a:r>
                      <a:r>
                        <a:rPr lang="en-US" altLang="ko-KR" sz="1600" b="0" dirty="0" smtClean="0"/>
                        <a:t> hello.py         </a:t>
                      </a:r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	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print('hello python')</a:t>
                      </a:r>
                      <a:endParaRPr lang="ko-KR" altLang="en-US" sz="16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6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207587"/>
              </p:ext>
            </p:extLst>
          </p:nvPr>
        </p:nvGraphicFramePr>
        <p:xfrm>
          <a:off x="265349" y="1053952"/>
          <a:ext cx="11723452" cy="5434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8009496"/>
              </a:tblGrid>
              <a:tr h="5348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명령어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의미</a:t>
                      </a:r>
                      <a:r>
                        <a:rPr lang="en-US" altLang="ko-KR" sz="1600" b="0" dirty="0" smtClean="0"/>
                        <a:t> 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활용예</a:t>
                      </a:r>
                    </a:p>
                  </a:txBody>
                  <a:tcPr anchor="ctr"/>
                </a:tc>
              </a:tr>
              <a:tr h="2711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10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cp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파일</a:t>
                      </a:r>
                      <a:r>
                        <a:rPr lang="ko-KR" altLang="en-US" sz="1600" b="0" baseline="0" dirty="0" smtClean="0"/>
                        <a:t> 복사</a:t>
                      </a:r>
                      <a:endParaRPr lang="en-US" altLang="ko-KR" sz="1600" b="0" baseline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baseline="0" dirty="0" smtClean="0"/>
                        <a:t>(copy)</a:t>
                      </a:r>
                      <a:endParaRPr lang="ko-KR" altLang="en-US" sz="16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pwd</a:t>
                      </a:r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hello.py  test.py : hello.py </a:t>
                      </a:r>
                      <a:r>
                        <a:rPr lang="ko-KR" altLang="en-US" sz="1600" b="0" dirty="0" smtClean="0"/>
                        <a:t>을 </a:t>
                      </a:r>
                      <a:r>
                        <a:rPr lang="en-US" altLang="ko-KR" sz="1600" b="0" dirty="0" smtClean="0"/>
                        <a:t>test.py </a:t>
                      </a:r>
                      <a:r>
                        <a:rPr lang="ko-KR" altLang="en-US" sz="1600" b="0" dirty="0" smtClean="0"/>
                        <a:t>이라는 이름으로 복사합니다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ls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*.</a:t>
                      </a:r>
                      <a:r>
                        <a:rPr lang="en-US" altLang="ko-KR" sz="1600" b="0" dirty="0" err="1" smtClean="0"/>
                        <a:t>py</a:t>
                      </a:r>
                      <a:r>
                        <a:rPr lang="en-US" altLang="ko-KR" sz="1600" b="0" dirty="0" smtClean="0"/>
                        <a:t>  ./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 : </a:t>
                      </a:r>
                      <a:r>
                        <a:rPr lang="en-US" altLang="ko-KR" sz="1600" b="0" dirty="0" err="1" smtClean="0"/>
                        <a:t>py</a:t>
                      </a:r>
                      <a:r>
                        <a:rPr lang="en-US" altLang="ko-KR" sz="1600" b="0" dirty="0" smtClean="0"/>
                        <a:t> (</a:t>
                      </a:r>
                      <a:r>
                        <a:rPr lang="ko-KR" altLang="en-US" sz="1600" b="0" dirty="0" err="1" smtClean="0"/>
                        <a:t>파이썬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ko-KR" altLang="en-US" sz="1600" b="0" dirty="0" err="1" smtClean="0"/>
                        <a:t>확장자</a:t>
                      </a:r>
                      <a:r>
                        <a:rPr lang="en-US" altLang="ko-KR" sz="1600" b="0" dirty="0" smtClean="0"/>
                        <a:t>) </a:t>
                      </a:r>
                      <a:r>
                        <a:rPr lang="ko-KR" altLang="en-US" sz="1600" b="0" dirty="0" smtClean="0"/>
                        <a:t>를 갖는 </a:t>
                      </a:r>
                      <a:r>
                        <a:rPr lang="ko-KR" altLang="en-US" sz="1600" b="0" dirty="0" err="1" smtClean="0"/>
                        <a:t>화일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err="1" smtClean="0"/>
                        <a:t>dir_b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err="1" smtClean="0"/>
                        <a:t>리렉토리로</a:t>
                      </a:r>
                      <a:r>
                        <a:rPr lang="ko-KR" altLang="en-US" sz="1600" b="0" dirty="0" smtClean="0"/>
                        <a:t> 복사</a:t>
                      </a:r>
                    </a:p>
                    <a:p>
                      <a:pPr algn="l" latinLnBrk="1"/>
                      <a:endParaRPr lang="ko-KR" altLang="en-US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he*  ./</a:t>
                      </a:r>
                      <a:r>
                        <a:rPr lang="en-US" altLang="ko-KR" sz="1600" b="0" dirty="0" err="1" smtClean="0"/>
                        <a:t>dir_a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*.*  ./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  : </a:t>
                      </a:r>
                      <a:r>
                        <a:rPr lang="ko-KR" altLang="en-US" sz="1600" b="0" dirty="0" smtClean="0"/>
                        <a:t>현재 </a:t>
                      </a: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ko-KR" altLang="en-US" sz="1600" b="0" dirty="0" smtClean="0"/>
                        <a:t> 모든 </a:t>
                      </a:r>
                      <a:r>
                        <a:rPr lang="ko-KR" altLang="en-US" sz="1600" b="0" dirty="0" err="1" smtClean="0"/>
                        <a:t>화일을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err="1" smtClean="0"/>
                        <a:t>리렉토리로</a:t>
                      </a:r>
                      <a:r>
                        <a:rPr lang="ko-KR" altLang="en-US" sz="1600" b="0" dirty="0" smtClean="0"/>
                        <a:t> 복사</a:t>
                      </a:r>
                    </a:p>
                  </a:txBody>
                  <a:tcPr anchor="ctr"/>
                </a:tc>
              </a:tr>
              <a:tr h="2188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11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mv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 smtClean="0"/>
                        <a:t>파일 이동</a:t>
                      </a:r>
                      <a:r>
                        <a:rPr lang="en-US" altLang="ko-KR" sz="1600" b="0" baseline="0" dirty="0" smtClean="0"/>
                        <a:t>(move)</a:t>
                      </a:r>
                      <a:r>
                        <a:rPr lang="ko-KR" altLang="en-US" sz="1600" b="0" baseline="0" dirty="0" smtClean="0"/>
                        <a:t> </a:t>
                      </a:r>
                      <a:r>
                        <a:rPr lang="en-US" altLang="ko-KR" sz="1600" b="0" baseline="0" dirty="0" smtClean="0"/>
                        <a:t>/</a:t>
                      </a:r>
                    </a:p>
                    <a:p>
                      <a:pPr algn="ctr" latinLnBrk="1"/>
                      <a:r>
                        <a:rPr lang="ko-KR" altLang="en-US" sz="1600" b="0" baseline="0" dirty="0" smtClean="0"/>
                        <a:t>파일명 변경</a:t>
                      </a:r>
                      <a:r>
                        <a:rPr lang="en-US" altLang="ko-KR" sz="1600" b="0" baseline="0" dirty="0" smtClean="0"/>
                        <a:t>(rename)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mv </a:t>
                      </a:r>
                      <a:r>
                        <a:rPr lang="ko-KR" altLang="en-US" sz="1600" b="0" dirty="0" smtClean="0"/>
                        <a:t>는 파일을 이동하는 명령어 입니다</a:t>
                      </a:r>
                      <a:r>
                        <a:rPr lang="en-US" altLang="ko-KR" sz="16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와 비슷하지만 다른 점은 </a:t>
                      </a:r>
                      <a:r>
                        <a:rPr lang="en-US" altLang="ko-KR" sz="1600" b="0" dirty="0" err="1" smtClean="0"/>
                        <a:t>cp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는 파일을 복사하여 원본 파일이 남아있지만 </a:t>
                      </a:r>
                      <a:r>
                        <a:rPr lang="en-US" altLang="ko-KR" sz="1600" b="0" dirty="0" smtClean="0"/>
                        <a:t>mv </a:t>
                      </a:r>
                      <a:r>
                        <a:rPr lang="ko-KR" altLang="en-US" sz="1600" b="0" dirty="0" smtClean="0"/>
                        <a:t>는 원본 파일이 남지 않는다는 점입니다</a:t>
                      </a:r>
                      <a:r>
                        <a:rPr lang="en-US" altLang="ko-KR" sz="16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$ cd ./</a:t>
                      </a:r>
                      <a:r>
                        <a:rPr lang="en-US" altLang="ko-KR" sz="1600" b="0" dirty="0" err="1" smtClean="0"/>
                        <a:t>dir_a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mv test.py  test_python.py : test.py </a:t>
                      </a:r>
                      <a:r>
                        <a:rPr lang="ko-KR" altLang="en-US" sz="1600" b="0" dirty="0" smtClean="0"/>
                        <a:t>을 </a:t>
                      </a:r>
                      <a:r>
                        <a:rPr lang="en-US" altLang="ko-KR" sz="1600" b="0" dirty="0" smtClean="0"/>
                        <a:t>test_python.py </a:t>
                      </a:r>
                      <a:r>
                        <a:rPr lang="ko-KR" altLang="en-US" sz="1600" b="0" dirty="0" smtClean="0"/>
                        <a:t>로 변경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$</a:t>
                      </a:r>
                      <a:r>
                        <a:rPr lang="ko-KR" altLang="en-US" sz="1600" b="0" baseline="0" dirty="0" smtClean="0"/>
                        <a:t> </a:t>
                      </a:r>
                      <a:r>
                        <a:rPr lang="en-US" altLang="ko-KR" sz="1600" b="0" baseline="0" dirty="0" err="1" smtClean="0"/>
                        <a:t>ls</a:t>
                      </a:r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mv </a:t>
                      </a:r>
                      <a:r>
                        <a:rPr lang="en-US" altLang="ko-KR" sz="1600" b="0" dirty="0" err="1" smtClean="0"/>
                        <a:t>test+tap_key</a:t>
                      </a:r>
                      <a:r>
                        <a:rPr lang="en-US" altLang="ko-KR" sz="1600" b="0" dirty="0" smtClean="0"/>
                        <a:t>  ./</a:t>
                      </a:r>
                      <a:r>
                        <a:rPr lang="en-US" altLang="ko-KR" sz="1600" b="0" dirty="0" err="1" smtClean="0"/>
                        <a:t>dir_b</a:t>
                      </a:r>
                      <a:r>
                        <a:rPr lang="en-US" altLang="ko-KR" sz="1600" b="0" dirty="0" smtClean="0"/>
                        <a:t> : </a:t>
                      </a:r>
                      <a:endParaRPr lang="ko-KR" altLang="en-US" sz="1600" b="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372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7624"/>
              </p:ext>
            </p:extLst>
          </p:nvPr>
        </p:nvGraphicFramePr>
        <p:xfrm>
          <a:off x="454031" y="1213607"/>
          <a:ext cx="11375108" cy="5141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0344"/>
                <a:gridCol w="1174693"/>
                <a:gridCol w="1938919"/>
                <a:gridCol w="7661152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명령어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의미</a:t>
                      </a:r>
                      <a:r>
                        <a:rPr lang="en-US" altLang="ko-KR" sz="1600" b="0" dirty="0" smtClean="0"/>
                        <a:t> 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활용예</a:t>
                      </a:r>
                    </a:p>
                  </a:txBody>
                  <a:tcPr anchor="ctr"/>
                </a:tc>
              </a:tr>
              <a:tr h="22767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12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rm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파일을 제거하는 명령어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(remove)</a:t>
                      </a:r>
                      <a:endParaRPr lang="ko-KR" altLang="en-US" sz="1600" b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err="1" smtClean="0"/>
                        <a:t>rm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은 파일이나 </a:t>
                      </a:r>
                      <a:r>
                        <a:rPr lang="ko-KR" altLang="en-US" sz="1600" b="0" dirty="0" err="1" smtClean="0"/>
                        <a:t>디렉토리를</a:t>
                      </a:r>
                      <a:r>
                        <a:rPr lang="ko-KR" altLang="en-US" sz="1600" b="0" dirty="0" smtClean="0"/>
                        <a:t> 삭제할 때 사용하는 명령어 입니다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pwd</a:t>
                      </a:r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cd ./</a:t>
                      </a:r>
                      <a:r>
                        <a:rPr lang="en-US" altLang="ko-KR" sz="1600" b="0" dirty="0" err="1" smtClean="0"/>
                        <a:t>dir_b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rm</a:t>
                      </a:r>
                      <a:r>
                        <a:rPr lang="en-US" altLang="ko-KR" sz="1600" b="0" dirty="0" smtClean="0"/>
                        <a:t> test_python.py : test_python.py </a:t>
                      </a:r>
                      <a:r>
                        <a:rPr lang="ko-KR" altLang="en-US" sz="1600" b="0" dirty="0" err="1" smtClean="0"/>
                        <a:t>화일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 삭제합니다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$ cd ..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rm</a:t>
                      </a:r>
                      <a:r>
                        <a:rPr lang="en-US" altLang="ko-KR" sz="1600" b="0" dirty="0" smtClean="0"/>
                        <a:t> -r ./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: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을 삭제합니다</a:t>
                      </a:r>
                      <a:r>
                        <a:rPr lang="en-US" altLang="ko-KR" sz="1600" b="0" dirty="0" smtClean="0"/>
                        <a:t>. 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(</a:t>
                      </a:r>
                      <a:r>
                        <a:rPr lang="ko-KR" altLang="en-US" sz="1600" b="0" dirty="0" err="1" smtClean="0"/>
                        <a:t>디렉토리는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en-US" altLang="ko-KR" sz="1600" b="0" dirty="0" smtClean="0"/>
                        <a:t>-r </a:t>
                      </a:r>
                      <a:r>
                        <a:rPr lang="ko-KR" altLang="en-US" sz="1600" b="0" dirty="0" smtClean="0"/>
                        <a:t>옵션 없이는 삭제할 수 없습니다</a:t>
                      </a:r>
                      <a:r>
                        <a:rPr lang="en-US" altLang="ko-KR" sz="1600" b="0" dirty="0" smtClean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  <a:tr h="20295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13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man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baseline="0" dirty="0" smtClean="0"/>
                        <a:t>설명서 페이지를 출력합니다</a:t>
                      </a:r>
                      <a:r>
                        <a:rPr lang="en-US" altLang="ko-KR" sz="1600" b="0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600" b="0" baseline="0" dirty="0" smtClean="0"/>
                        <a:t>(manual)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$ man </a:t>
                      </a:r>
                      <a:r>
                        <a:rPr lang="en-US" altLang="ko-KR" sz="1600" b="0" dirty="0" err="1" smtClean="0"/>
                        <a:t>rm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NAME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       </a:t>
                      </a:r>
                      <a:r>
                        <a:rPr lang="en-US" altLang="ko-KR" sz="1600" b="0" dirty="0" err="1" smtClean="0"/>
                        <a:t>rm</a:t>
                      </a:r>
                      <a:r>
                        <a:rPr lang="en-US" altLang="ko-KR" sz="1600" b="0" dirty="0" smtClean="0"/>
                        <a:t> - remove files or directories</a:t>
                      </a:r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SYNOPSIS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       </a:t>
                      </a:r>
                      <a:r>
                        <a:rPr lang="en-US" altLang="ko-KR" sz="1600" b="0" dirty="0" err="1" smtClean="0"/>
                        <a:t>rm</a:t>
                      </a:r>
                      <a:r>
                        <a:rPr lang="en-US" altLang="ko-KR" sz="1600" b="0" dirty="0" smtClean="0"/>
                        <a:t> [OPTION]... [FILE]...</a:t>
                      </a:r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OPTIONS</a:t>
                      </a:r>
                    </a:p>
                    <a:p>
                      <a:pPr algn="l" latinLnBrk="1"/>
                      <a:r>
                        <a:rPr lang="en-US" altLang="ko-KR" sz="1600" b="0" dirty="0" smtClean="0"/>
                        <a:t>       -r : remove directories and their contents recursively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Python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역사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47999" y="1262989"/>
            <a:ext cx="87064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i="1" dirty="0"/>
              <a:t>Guido van </a:t>
            </a:r>
            <a:r>
              <a:rPr lang="en-US" altLang="ko-KR" b="1" i="1" dirty="0" err="1"/>
              <a:t>Rossum</a:t>
            </a:r>
            <a:r>
              <a:rPr lang="ko-KR" altLang="en-US" dirty="0"/>
              <a:t> </a:t>
            </a:r>
            <a:r>
              <a:rPr lang="en-US" altLang="ko-KR" dirty="0"/>
              <a:t>1956</a:t>
            </a:r>
            <a:r>
              <a:rPr lang="ko-KR" altLang="en-US" dirty="0"/>
              <a:t>년 생의 </a:t>
            </a:r>
            <a:r>
              <a:rPr lang="ko-KR" altLang="en-US" dirty="0" err="1"/>
              <a:t>네델란드</a:t>
            </a:r>
            <a:r>
              <a:rPr lang="ko-KR" altLang="en-US" dirty="0"/>
              <a:t> 개발자로서 </a:t>
            </a:r>
            <a:r>
              <a:rPr lang="en-US" altLang="ko-KR" dirty="0"/>
              <a:t>Python </a:t>
            </a:r>
            <a:r>
              <a:rPr lang="ko-KR" altLang="en-US" dirty="0"/>
              <a:t>창시자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ko-KR" altLang="en-US" dirty="0" err="1" smtClean="0"/>
              <a:t>네델란드</a:t>
            </a:r>
            <a:r>
              <a:rPr lang="ko-KR" altLang="en-US" dirty="0" smtClean="0"/>
              <a:t> </a:t>
            </a:r>
            <a:r>
              <a:rPr lang="en-US" altLang="ko-KR" dirty="0"/>
              <a:t>CWI, </a:t>
            </a:r>
            <a:r>
              <a:rPr lang="ko-KR" altLang="en-US" dirty="0"/>
              <a:t>미국 </a:t>
            </a:r>
            <a:r>
              <a:rPr lang="en-US" altLang="ko-KR" dirty="0"/>
              <a:t>NIST </a:t>
            </a:r>
            <a:r>
              <a:rPr lang="ko-KR" altLang="en-US" dirty="0"/>
              <a:t>등의 여러 연구소에서 근무하였으며</a:t>
            </a:r>
            <a:r>
              <a:rPr lang="en-US" altLang="ko-KR" dirty="0"/>
              <a:t>, </a:t>
            </a:r>
            <a:r>
              <a:rPr lang="ko-KR" altLang="en-US" dirty="0" err="1"/>
              <a:t>구글에서</a:t>
            </a:r>
            <a:r>
              <a:rPr lang="ko-KR" altLang="en-US" dirty="0"/>
              <a:t> 약 </a:t>
            </a:r>
            <a:r>
              <a:rPr lang="en-US" altLang="ko-KR" dirty="0"/>
              <a:t>7</a:t>
            </a:r>
            <a:r>
              <a:rPr lang="ko-KR" altLang="en-US" dirty="0"/>
              <a:t>년간 근무</a:t>
            </a:r>
            <a:r>
              <a:rPr lang="en-US" altLang="ko-KR" dirty="0"/>
              <a:t>, </a:t>
            </a:r>
            <a:r>
              <a:rPr lang="ko-KR" altLang="en-US" dirty="0"/>
              <a:t>현재는 </a:t>
            </a:r>
            <a:r>
              <a:rPr lang="en-US" altLang="ko-KR" dirty="0" err="1"/>
              <a:t>Dropbox</a:t>
            </a:r>
            <a:r>
              <a:rPr lang="ko-KR" altLang="en-US" dirty="0"/>
              <a:t>에서 일하고 있다</a:t>
            </a:r>
            <a:r>
              <a:rPr lang="en-US" altLang="ko-KR" dirty="0"/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en-US" altLang="ko-KR" dirty="0"/>
              <a:t>Python</a:t>
            </a:r>
            <a:r>
              <a:rPr lang="ko-KR" altLang="en-US" dirty="0"/>
              <a:t>이 </a:t>
            </a:r>
            <a:r>
              <a:rPr lang="ko-KR" altLang="en-US" dirty="0" err="1"/>
              <a:t>구글에서</a:t>
            </a:r>
            <a:r>
              <a:rPr lang="ko-KR" altLang="en-US" dirty="0"/>
              <a:t> 상당히 많은 프로젝트에 쓰여지고 있다는 점과 </a:t>
            </a:r>
            <a:r>
              <a:rPr lang="en-US" altLang="ko-KR" dirty="0" err="1"/>
              <a:t>Dropbox</a:t>
            </a:r>
            <a:r>
              <a:rPr lang="ko-KR" altLang="en-US" dirty="0"/>
              <a:t>의 많은 코드가 </a:t>
            </a:r>
            <a:r>
              <a:rPr lang="en-US" altLang="ko-KR" dirty="0"/>
              <a:t>Python</a:t>
            </a:r>
            <a:r>
              <a:rPr lang="ko-KR" altLang="en-US" dirty="0"/>
              <a:t>으로 작성되었다는 점은 아마 우연이 아닐 것이다</a:t>
            </a:r>
            <a:r>
              <a:rPr lang="en-US" altLang="ko-KR" dirty="0"/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100945" y="3169431"/>
            <a:ext cx="875675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Guido</a:t>
            </a:r>
            <a:r>
              <a:rPr lang="ko-KR" altLang="en-US" dirty="0"/>
              <a:t>는 </a:t>
            </a:r>
            <a:r>
              <a:rPr lang="ko-KR" altLang="en-US" dirty="0" err="1"/>
              <a:t>파이썬의</a:t>
            </a:r>
            <a:r>
              <a:rPr lang="ko-KR" altLang="en-US" dirty="0"/>
              <a:t> 개발 동기에 대해 이렇게 말하고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"1989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크리스마스를 </a:t>
            </a:r>
            <a:r>
              <a:rPr lang="ko-KR" altLang="en-US" dirty="0" smtClean="0"/>
              <a:t>휴가 중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한동안 </a:t>
            </a:r>
            <a:r>
              <a:rPr lang="ko-KR" altLang="en-US" dirty="0"/>
              <a:t>생각하고 있었던 새 스크립트 언어에 대한 인터프리터를 만들어 보기로 했죠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프로젝트명으로</a:t>
            </a:r>
            <a:r>
              <a:rPr lang="ko-KR" altLang="en-US" dirty="0" smtClean="0"/>
              <a:t> </a:t>
            </a:r>
            <a:r>
              <a:rPr lang="en-US" altLang="ko-KR" dirty="0"/>
              <a:t>Python</a:t>
            </a:r>
            <a:r>
              <a:rPr lang="ko-KR" altLang="en-US" dirty="0"/>
              <a:t>이라는 </a:t>
            </a:r>
            <a:r>
              <a:rPr lang="ko-KR" altLang="en-US" dirty="0" smtClean="0"/>
              <a:t>이름을 선택했는데</a:t>
            </a:r>
            <a:r>
              <a:rPr lang="en-US" altLang="ko-KR" dirty="0" smtClean="0"/>
              <a:t> Monty </a:t>
            </a:r>
            <a:r>
              <a:rPr lang="en-US" altLang="ko-KR" dirty="0"/>
              <a:t>Python's Flying Circus(BBC </a:t>
            </a:r>
            <a:r>
              <a:rPr lang="ko-KR" altLang="en-US" dirty="0" smtClean="0"/>
              <a:t>코미디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smtClean="0"/>
              <a:t>열성 팬이기도 </a:t>
            </a:r>
            <a:r>
              <a:rPr lang="ko-KR" altLang="en-US" dirty="0"/>
              <a:t>하여</a:t>
            </a:r>
            <a:r>
              <a:rPr lang="en-US" altLang="ko-KR" dirty="0" smtClean="0"/>
              <a:t>..."</a:t>
            </a:r>
            <a:endParaRPr lang="en-US" altLang="ko-KR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9" t="13066" b="14477"/>
          <a:stretch/>
        </p:blipFill>
        <p:spPr bwMode="auto">
          <a:xfrm>
            <a:off x="9683982" y="4702537"/>
            <a:ext cx="1867345" cy="1574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0" t="39284" r="26211" b="24388"/>
          <a:stretch/>
        </p:blipFill>
        <p:spPr bwMode="auto">
          <a:xfrm>
            <a:off x="333829" y="1262989"/>
            <a:ext cx="2514901" cy="337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002" y="5133153"/>
            <a:ext cx="1714500" cy="170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78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Life is short, use Python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55" y="988786"/>
            <a:ext cx="11155948" cy="4004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37047" y="5044623"/>
            <a:ext cx="288832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#include &lt;</a:t>
            </a:r>
            <a:r>
              <a:rPr lang="en-US" altLang="ko-KR" sz="1600" dirty="0" err="1"/>
              <a:t>stdio.h</a:t>
            </a:r>
            <a:r>
              <a:rPr lang="en-US" altLang="ko-KR" sz="1600" dirty="0"/>
              <a:t>&gt;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main(void)</a:t>
            </a:r>
          </a:p>
          <a:p>
            <a:r>
              <a:rPr lang="en-US" altLang="ko-KR" sz="1600" dirty="0"/>
              <a:t>{</a:t>
            </a:r>
          </a:p>
          <a:p>
            <a:r>
              <a:rPr lang="en-US" altLang="ko-KR" sz="1600" dirty="0"/>
              <a:t>        </a:t>
            </a:r>
            <a:r>
              <a:rPr lang="en-US" altLang="ko-KR" sz="1600" dirty="0" err="1"/>
              <a:t>printf</a:t>
            </a:r>
            <a:r>
              <a:rPr lang="en-US" altLang="ko-KR" sz="1600" dirty="0"/>
              <a:t>("hello world\n");</a:t>
            </a:r>
          </a:p>
          <a:p>
            <a:r>
              <a:rPr lang="en-US" altLang="ko-KR" sz="1600" dirty="0"/>
              <a:t>        return 0;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4" name="직사각형 3"/>
          <p:cNvSpPr/>
          <p:nvPr/>
        </p:nvSpPr>
        <p:spPr>
          <a:xfrm>
            <a:off x="4064000" y="5310021"/>
            <a:ext cx="23803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Compile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with </a:t>
            </a:r>
            <a:r>
              <a:rPr lang="en-US" altLang="ko-KR" sz="1400" dirty="0" err="1"/>
              <a:t>gcc</a:t>
            </a:r>
            <a:r>
              <a:rPr lang="en-US" altLang="ko-KR" sz="1400" dirty="0"/>
              <a:t>:</a:t>
            </a:r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gcc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hello.c</a:t>
            </a:r>
            <a:r>
              <a:rPr lang="en-US" altLang="ko-KR" sz="1400" dirty="0"/>
              <a:t> -o 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/>
              <a:t> $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./</a:t>
            </a:r>
            <a:r>
              <a:rPr lang="en-US" altLang="ko-KR" sz="1400" dirty="0" err="1" smtClean="0"/>
              <a:t>hello.out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8744768" y="5302767"/>
            <a:ext cx="32004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- </a:t>
            </a:r>
            <a:r>
              <a:rPr lang="en-US" altLang="ko-KR" sz="1400" b="1" dirty="0"/>
              <a:t> </a:t>
            </a:r>
            <a:r>
              <a:rPr lang="en-US" altLang="ko-KR" sz="1400" dirty="0" smtClean="0"/>
              <a:t>Interpreter hello.py </a:t>
            </a:r>
            <a:r>
              <a:rPr lang="en-US" altLang="ko-KR" sz="1400" dirty="0"/>
              <a:t>with </a:t>
            </a:r>
            <a:r>
              <a:rPr lang="en-US" altLang="ko-KR" sz="1400" dirty="0" smtClean="0"/>
              <a:t>Python:</a:t>
            </a:r>
            <a:endParaRPr lang="en-US" altLang="ko-KR" sz="1400" dirty="0"/>
          </a:p>
          <a:p>
            <a:r>
              <a:rPr lang="en-US" altLang="ko-KR" sz="1400" dirty="0"/>
              <a:t> </a:t>
            </a:r>
          </a:p>
          <a:p>
            <a:r>
              <a:rPr lang="en-US" altLang="ko-KR" sz="1400" dirty="0"/>
              <a:t>  </a:t>
            </a:r>
            <a:r>
              <a:rPr lang="en-US" altLang="ko-KR" sz="1400" dirty="0" smtClean="0"/>
              <a:t>$ python hello.py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60197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264" y="3876447"/>
            <a:ext cx="4397921" cy="247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28" y="1548262"/>
            <a:ext cx="55626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6" t="19196" r="28246" b="22272"/>
          <a:stretch/>
        </p:blipFill>
        <p:spPr bwMode="auto">
          <a:xfrm>
            <a:off x="189189" y="1287010"/>
            <a:ext cx="4678542" cy="258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3. Python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프로그래밍 언어 순위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90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[02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b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개발 환경 및 변수</a:t>
            </a:r>
            <a:endParaRPr lang="ko-KR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218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794991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이미지데이터이해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01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="" xmlns:a16="http://schemas.microsoft.com/office/drawing/2014/main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67" y="1143632"/>
            <a:ext cx="4354917" cy="769441"/>
            <a:chOff x="5376075" y="1656674"/>
            <a:chExt cx="3140139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가상 환경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="" xmlns:a16="http://schemas.microsoft.com/office/drawing/2014/main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="" xmlns:a16="http://schemas.microsoft.com/office/drawing/2014/main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F4E5974-F99B-4E16-B3A8-39C2FC342760}"/>
              </a:ext>
            </a:extLst>
          </p:cNvPr>
          <p:cNvGrpSpPr/>
          <p:nvPr/>
        </p:nvGrpSpPr>
        <p:grpSpPr>
          <a:xfrm>
            <a:off x="5342067" y="2445959"/>
            <a:ext cx="4354917" cy="769441"/>
            <a:chOff x="5376075" y="1656674"/>
            <a:chExt cx="3140139" cy="55481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718E8629-A095-4DB6-B247-4C40B6397302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개발 환경 구축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793673" y="3603526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42067" y="3748286"/>
            <a:ext cx="5893969" cy="769441"/>
            <a:chOff x="5376075" y="1656674"/>
            <a:chExt cx="4249882" cy="554811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3594978" cy="46604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변수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61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67" y="1143632"/>
            <a:ext cx="4354917" cy="769441"/>
            <a:chOff x="5376075" y="1656674"/>
            <a:chExt cx="3140139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강의 계획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(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안</a:t>
              </a: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)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67" y="2445959"/>
            <a:ext cx="4354917" cy="769441"/>
            <a:chOff x="5376075" y="1656674"/>
            <a:chExt cx="3140139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Linux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93673" y="3603526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42067" y="3748286"/>
            <a:ext cx="4354917" cy="769441"/>
            <a:chOff x="5376075" y="1656674"/>
            <a:chExt cx="314013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6030979" y="1701059"/>
              <a:ext cx="2485235" cy="46604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Python</a:t>
              </a:r>
              <a:r>
                <a:rPr lang="ko-KR" altLang="en-US" sz="36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개요 </a:t>
              </a:r>
              <a:endParaRPr lang="ko-KR" altLang="en-US" sz="36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6" t="24414" r="25552" b="21940"/>
          <a:stretch/>
        </p:blipFill>
        <p:spPr bwMode="auto">
          <a:xfrm>
            <a:off x="690707" y="1009624"/>
            <a:ext cx="8128820" cy="482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 환경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버전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699" y="5879621"/>
            <a:ext cx="87438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2.x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: 2000</a:t>
            </a:r>
            <a:r>
              <a:rPr lang="ko-KR" altLang="en-US" sz="2400" dirty="0" smtClean="0">
                <a:latin typeface="+mn-ea"/>
              </a:rPr>
              <a:t>년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10</a:t>
            </a:r>
            <a:r>
              <a:rPr lang="ko-KR" altLang="en-US" sz="2400" dirty="0" smtClean="0">
                <a:latin typeface="+mn-ea"/>
              </a:rPr>
              <a:t>월</a:t>
            </a:r>
            <a:r>
              <a:rPr lang="en-US" altLang="ko-KR" sz="2400" dirty="0" smtClean="0">
                <a:latin typeface="+mn-ea"/>
              </a:rPr>
              <a:t> ~ 2020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월까지</a:t>
            </a:r>
            <a:r>
              <a:rPr lang="en-US" altLang="ko-KR" sz="2400" dirty="0" smtClean="0">
                <a:latin typeface="+mn-ea"/>
              </a:rPr>
              <a:t> </a:t>
            </a:r>
            <a:r>
              <a:rPr lang="ko-KR" altLang="en-US" sz="2400" dirty="0" smtClean="0">
                <a:latin typeface="+mn-ea"/>
              </a:rPr>
              <a:t>지원 예정</a:t>
            </a:r>
            <a:endParaRPr lang="en-US" altLang="ko-KR" sz="2400" dirty="0" smtClean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>
                <a:latin typeface="+mn-ea"/>
              </a:rPr>
              <a:t>Ver. 3.x : 2008</a:t>
            </a:r>
            <a:r>
              <a:rPr lang="ko-KR" altLang="en-US" sz="2400" dirty="0" smtClean="0">
                <a:latin typeface="+mn-ea"/>
              </a:rPr>
              <a:t>년 </a:t>
            </a:r>
            <a:r>
              <a:rPr lang="en-US" altLang="ko-KR" sz="2400" dirty="0" smtClean="0">
                <a:latin typeface="+mn-ea"/>
              </a:rPr>
              <a:t>12</a:t>
            </a:r>
            <a:r>
              <a:rPr lang="ko-KR" altLang="en-US" sz="2400" dirty="0" smtClean="0">
                <a:latin typeface="+mn-ea"/>
              </a:rPr>
              <a:t>월 </a:t>
            </a:r>
            <a:r>
              <a:rPr lang="en-US" altLang="ko-KR" sz="2400" dirty="0" smtClean="0">
                <a:latin typeface="+mn-ea"/>
              </a:rPr>
              <a:t>( Ver. 2.x</a:t>
            </a:r>
            <a:r>
              <a:rPr lang="ko-KR" altLang="en-US" sz="2400" dirty="0" smtClean="0">
                <a:latin typeface="+mn-ea"/>
              </a:rPr>
              <a:t>와 완벽하게 호환되지 않음 </a:t>
            </a:r>
            <a:r>
              <a:rPr lang="en-US" altLang="ko-KR" sz="2400" dirty="0" smtClean="0">
                <a:latin typeface="+mn-ea"/>
              </a:rPr>
              <a:t>)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0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톱니 모양의 오른쪽 화살표 1"/>
          <p:cNvSpPr/>
          <p:nvPr/>
        </p:nvSpPr>
        <p:spPr>
          <a:xfrm>
            <a:off x="9174746" y="4235992"/>
            <a:ext cx="796413" cy="126513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232346" y="4692314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가상 환경 필요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6555" y="5123052"/>
            <a:ext cx="62139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Python 2</a:t>
            </a:r>
            <a:r>
              <a:rPr lang="ko-KR" altLang="en-US" dirty="0" smtClean="0"/>
              <a:t>에서 작성된 코드가 </a:t>
            </a:r>
            <a:endParaRPr lang="en-US" altLang="ko-KR" dirty="0" smtClean="0"/>
          </a:p>
          <a:p>
            <a:r>
              <a:rPr lang="en-US" altLang="ko-KR" dirty="0" smtClean="0"/>
              <a:t>Python 3</a:t>
            </a:r>
            <a:r>
              <a:rPr lang="ko-KR" altLang="en-US" dirty="0" smtClean="0"/>
              <a:t>에서 실행되지 않아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 새 </a:t>
            </a:r>
            <a:r>
              <a:rPr lang="ko-KR" altLang="en-US" dirty="0"/>
              <a:t>코드로 작업 </a:t>
            </a:r>
            <a:r>
              <a:rPr lang="ko-KR" altLang="en-US" dirty="0" smtClean="0"/>
              <a:t>필요</a:t>
            </a:r>
            <a:r>
              <a:rPr lang="en-US" altLang="ko-KR" dirty="0" smtClean="0"/>
              <a:t> </a:t>
            </a:r>
          </a:p>
          <a:p>
            <a:endParaRPr lang="en-US" altLang="ko-KR" dirty="0"/>
          </a:p>
          <a:p>
            <a:r>
              <a:rPr lang="ko-KR" altLang="en-US" dirty="0" smtClean="0"/>
              <a:t>두 </a:t>
            </a:r>
            <a:r>
              <a:rPr lang="ko-KR" altLang="en-US" dirty="0"/>
              <a:t>버전을 모두 설치하면 </a:t>
            </a:r>
            <a:r>
              <a:rPr lang="ko-KR" altLang="en-US" dirty="0" smtClean="0"/>
              <a:t>두 버전 사이에 충돌 발생  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1194624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58256" y="3406796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# hello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76402" y="3361288"/>
            <a:ext cx="2703871" cy="1477328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# </a:t>
            </a:r>
            <a:r>
              <a:rPr lang="en-US" altLang="ko-KR" dirty="0" smtClean="0"/>
              <a:t>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b="1" dirty="0">
                <a:solidFill>
                  <a:srgbClr val="FF0000"/>
                </a:solidFill>
              </a:rPr>
              <a:t># 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 환경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66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3" r="5978" b="63913"/>
          <a:stretch/>
        </p:blipFill>
        <p:spPr bwMode="auto">
          <a:xfrm>
            <a:off x="739731" y="1817448"/>
            <a:ext cx="4401927" cy="2955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가상 환경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71325" y="1817464"/>
            <a:ext cx="3600224" cy="2955986"/>
            <a:chOff x="5309097" y="3100540"/>
            <a:chExt cx="3600224" cy="2955986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7" t="54696" r="5377"/>
            <a:stretch/>
          </p:blipFill>
          <p:spPr bwMode="auto">
            <a:xfrm>
              <a:off x="5309097" y="3100540"/>
              <a:ext cx="3600224" cy="29559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5897" y="4321263"/>
              <a:ext cx="3244645" cy="442452"/>
            </a:xfrm>
            <a:prstGeom prst="rect">
              <a:avLst/>
            </a:prstGeom>
            <a:solidFill>
              <a:srgbClr val="92D050">
                <a:alpha val="36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00" y="2666215"/>
            <a:ext cx="2483347" cy="1212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6957648" y="5279612"/>
            <a:ext cx="5112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https://www.anaconda.com/products/individual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62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개발 환경 구축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13478" r="74515" b="60105"/>
          <a:stretch/>
        </p:blipFill>
        <p:spPr bwMode="auto">
          <a:xfrm>
            <a:off x="666304" y="3193976"/>
            <a:ext cx="6040646" cy="3528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7" t="35432" r="40417" b="38642"/>
          <a:stretch/>
        </p:blipFill>
        <p:spPr bwMode="auto">
          <a:xfrm>
            <a:off x="882328" y="3193976"/>
            <a:ext cx="4179207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37420" y="1205136"/>
            <a:ext cx="773000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웹 브라우저 </a:t>
            </a:r>
            <a:r>
              <a:rPr lang="ko-KR" altLang="en-US" dirty="0" err="1" smtClean="0"/>
              <a:t>주소창에</a:t>
            </a:r>
            <a:r>
              <a:rPr lang="ko-KR" altLang="en-US" dirty="0" smtClean="0"/>
              <a:t> 주피터 서버 주소 입력 </a:t>
            </a:r>
            <a:r>
              <a:rPr lang="en-US" altLang="ko-KR" dirty="0" smtClean="0"/>
              <a:t>: http://121.187.69.105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098352" y="3914056"/>
            <a:ext cx="2016224" cy="1584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322488" y="4021004"/>
            <a:ext cx="279954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본인</a:t>
            </a:r>
            <a:r>
              <a:rPr lang="en-US" altLang="ko-KR" dirty="0" smtClean="0"/>
              <a:t> ID, </a:t>
            </a:r>
            <a:r>
              <a:rPr lang="ko-KR" altLang="en-US" dirty="0" smtClean="0"/>
              <a:t>패스워드 입</a:t>
            </a:r>
            <a:r>
              <a:rPr lang="ko-KR" altLang="en-US" dirty="0"/>
              <a:t>력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069387" y="5570240"/>
            <a:ext cx="1253101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106464" y="5704964"/>
            <a:ext cx="168026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로그인 클릭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7"/>
          <a:stretch/>
        </p:blipFill>
        <p:spPr bwMode="auto">
          <a:xfrm>
            <a:off x="1098352" y="1768069"/>
            <a:ext cx="6058440" cy="1100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타원 7"/>
          <p:cNvSpPr/>
          <p:nvPr/>
        </p:nvSpPr>
        <p:spPr>
          <a:xfrm>
            <a:off x="1470434" y="1768069"/>
            <a:ext cx="2952328" cy="6480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068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개발 환경 구축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144" y="1090613"/>
            <a:ext cx="6390372" cy="5515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78736" y="2059940"/>
            <a:ext cx="305885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ko-KR" altLang="en-US" smtClean="0"/>
              <a:t>환경 </a:t>
            </a:r>
            <a:r>
              <a:rPr lang="ko-KR" altLang="en-US" dirty="0" err="1" smtClean="0"/>
              <a:t>세팅을</a:t>
            </a:r>
            <a:r>
              <a:rPr lang="ko-KR" altLang="en-US" dirty="0" smtClean="0"/>
              <a:t> 위한 </a:t>
            </a:r>
            <a:r>
              <a:rPr lang="en-US" altLang="ko-KR" dirty="0" smtClean="0"/>
              <a:t>New</a:t>
            </a:r>
            <a:r>
              <a:rPr lang="ko-KR" altLang="en-US" dirty="0" smtClean="0"/>
              <a:t> 클</a:t>
            </a:r>
            <a:r>
              <a:rPr lang="ko-KR" altLang="en-US" dirty="0"/>
              <a:t>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350745" y="2501936"/>
            <a:ext cx="626550" cy="4313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334520" y="3085728"/>
            <a:ext cx="2448272" cy="7624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310823" y="4592512"/>
            <a:ext cx="2448272" cy="5464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08642" y="5177966"/>
            <a:ext cx="2448272" cy="273211"/>
          </a:xfrm>
          <a:prstGeom prst="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961409" y="3282285"/>
            <a:ext cx="873957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949592" y="4706984"/>
            <a:ext cx="1458156" cy="36933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Python </a:t>
            </a:r>
            <a:r>
              <a:rPr lang="ko-KR" altLang="en-US" dirty="0" smtClean="0"/>
              <a:t>환경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54942" y="5237584"/>
            <a:ext cx="869149" cy="36933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 </a:t>
            </a:r>
            <a:r>
              <a:rPr lang="ko-KR" altLang="en-US" dirty="0" smtClean="0"/>
              <a:t>환</a:t>
            </a:r>
            <a:r>
              <a:rPr lang="ko-KR" altLang="en-US" dirty="0"/>
              <a:t>경</a:t>
            </a:r>
          </a:p>
        </p:txBody>
      </p:sp>
    </p:spTree>
    <p:extLst>
      <p:ext uri="{BB962C8B-B14F-4D97-AF65-F5344CB8AC3E}">
        <p14:creationId xmlns:p14="http://schemas.microsoft.com/office/powerpoint/2010/main" val="6081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개발 환경 구축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주피터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노트북 사용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36" y="1217712"/>
            <a:ext cx="77914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905600" y="1917540"/>
            <a:ext cx="1816240" cy="381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057728" y="1433736"/>
            <a:ext cx="1449436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환경 확인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081064" y="2657872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614198" y="1805777"/>
            <a:ext cx="1997663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3. Run(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) </a:t>
            </a:r>
            <a:r>
              <a:rPr lang="ko-KR" altLang="en-US" dirty="0" smtClean="0"/>
              <a:t>클릭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2441104" y="2225824"/>
            <a:ext cx="4680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81264" y="2513856"/>
            <a:ext cx="1449436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코드 입력</a:t>
            </a:r>
            <a:endParaRPr lang="ko-KR" altLang="en-US" dirty="0"/>
          </a:p>
        </p:txBody>
      </p:sp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5" t="10233" r="31719" b="71819"/>
          <a:stretch/>
        </p:blipFill>
        <p:spPr bwMode="auto">
          <a:xfrm>
            <a:off x="928936" y="4242048"/>
            <a:ext cx="6657975" cy="1846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2081064" y="3089920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881264" y="3080628"/>
            <a:ext cx="1992853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실행 결과 확인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928936" y="1989699"/>
            <a:ext cx="468052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56928" y="3897724"/>
            <a:ext cx="6577698" cy="369332"/>
          </a:xfrm>
          <a:prstGeom prst="rect">
            <a:avLst/>
          </a:prstGeom>
          <a:solidFill>
            <a:srgbClr val="FFFF0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: File -&gt; Save As </a:t>
            </a:r>
            <a:r>
              <a:rPr lang="ko-KR" altLang="en-US" dirty="0" smtClean="0"/>
              <a:t>클릭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파일 이름 입력 </a:t>
            </a:r>
            <a:r>
              <a:rPr lang="en-US" altLang="ko-KR" dirty="0" smtClean="0"/>
              <a:t>-&gt; Save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28936" y="5189191"/>
            <a:ext cx="165618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905600" y="5727509"/>
            <a:ext cx="576064" cy="385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1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주석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9"/>
          <a:stretch/>
        </p:blipFill>
        <p:spPr bwMode="auto">
          <a:xfrm>
            <a:off x="584498" y="2737586"/>
            <a:ext cx="8382536" cy="3707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8256" y="4949758"/>
            <a:ext cx="1833707" cy="1477328"/>
          </a:xfrm>
          <a:prstGeom prst="rect">
            <a:avLst/>
          </a:prstGeom>
          <a:solidFill>
            <a:srgbClr val="FFFF00">
              <a:alpha val="34000"/>
            </a:srgb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endParaRPr lang="en-US" altLang="ko-KR" dirty="0"/>
          </a:p>
          <a:p>
            <a:r>
              <a:rPr lang="en-US" altLang="ko-KR" dirty="0"/>
              <a:t>print 'hello'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</a:t>
            </a:r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27102" y="4904250"/>
            <a:ext cx="4029598" cy="1415772"/>
          </a:xfrm>
          <a:prstGeom prst="rect">
            <a:avLst/>
          </a:prstGeom>
          <a:solidFill>
            <a:schemeClr val="accent1">
              <a:lumMod val="20000"/>
              <a:lumOff val="80000"/>
              <a:alpha val="38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print( 'hello' )</a:t>
            </a:r>
          </a:p>
          <a:p>
            <a:r>
              <a:rPr lang="en-US" altLang="ko-KR" dirty="0"/>
              <a:t>$</a:t>
            </a:r>
            <a:r>
              <a:rPr lang="en-US" altLang="ko-KR" dirty="0" smtClean="0"/>
              <a:t> hello</a:t>
            </a:r>
          </a:p>
          <a:p>
            <a:r>
              <a:rPr lang="en-US" altLang="ko-KR" sz="1400" dirty="0" smtClean="0"/>
              <a:t># </a:t>
            </a:r>
            <a:r>
              <a:rPr lang="ko-KR" altLang="en-US" sz="1400" dirty="0" err="1" smtClean="0"/>
              <a:t>파이썬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3.x </a:t>
            </a:r>
            <a:r>
              <a:rPr lang="ko-KR" altLang="en-US" sz="1400" dirty="0" smtClean="0"/>
              <a:t>에서는 실행 안</a:t>
            </a:r>
            <a:r>
              <a:rPr lang="ko-KR" altLang="en-US" sz="1400" dirty="0"/>
              <a:t>됨</a:t>
            </a:r>
            <a:endParaRPr lang="en-US" altLang="ko-KR" sz="1400" dirty="0"/>
          </a:p>
          <a:p>
            <a:r>
              <a:rPr lang="en-US" altLang="ko-KR" dirty="0"/>
              <a:t>print 'hello</a:t>
            </a:r>
            <a:r>
              <a:rPr lang="en-US" altLang="ko-KR" dirty="0" smtClean="0"/>
              <a:t>‘ </a:t>
            </a:r>
            <a:r>
              <a:rPr lang="en-US" altLang="ko-KR" sz="1400" dirty="0" smtClean="0"/>
              <a:t>#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</a:t>
            </a:r>
            <a:r>
              <a:rPr lang="en-US" altLang="ko-KR" sz="1400" dirty="0"/>
              <a:t>3.x </a:t>
            </a:r>
            <a:r>
              <a:rPr lang="ko-KR" altLang="en-US" sz="1400" dirty="0"/>
              <a:t>에서는 실행 안됨</a:t>
            </a:r>
            <a:endParaRPr lang="en-US" altLang="ko-KR" dirty="0"/>
          </a:p>
          <a:p>
            <a:r>
              <a:rPr lang="en-US" altLang="ko-KR" b="1" dirty="0">
                <a:solidFill>
                  <a:srgbClr val="FF0000"/>
                </a:solidFill>
              </a:rPr>
              <a:t>$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Error! invalid syntax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84498" y="1283884"/>
            <a:ext cx="103256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주석이란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여러분의 프로그램을 </a:t>
            </a:r>
            <a:r>
              <a:rPr lang="ko-KR" altLang="en-US" dirty="0"/>
              <a:t>읽는 </a:t>
            </a:r>
            <a:r>
              <a:rPr lang="ko-KR" altLang="en-US" dirty="0" smtClean="0"/>
              <a:t>사람들에게</a:t>
            </a:r>
            <a:r>
              <a:rPr lang="en-US" altLang="ko-KR" dirty="0" smtClean="0"/>
              <a:t>,</a:t>
            </a:r>
            <a:r>
              <a:rPr lang="ko-KR" altLang="en-US" dirty="0" smtClean="0"/>
              <a:t> 무엇을 </a:t>
            </a:r>
            <a:r>
              <a:rPr lang="ko-KR" altLang="en-US" dirty="0"/>
              <a:t>하는 </a:t>
            </a:r>
            <a:r>
              <a:rPr lang="ko-KR" altLang="en-US" dirty="0" smtClean="0"/>
              <a:t>프로그램인지 </a:t>
            </a:r>
            <a:r>
              <a:rPr lang="ko-KR" altLang="en-US" dirty="0"/>
              <a:t>쉽게 파악할 수 있도록 도움을 주는 </a:t>
            </a:r>
            <a:r>
              <a:rPr lang="ko-KR" altLang="en-US" dirty="0" smtClean="0"/>
              <a:t>역할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주석 작성 방법 </a:t>
            </a:r>
            <a:r>
              <a:rPr lang="en-US" altLang="ko-KR" dirty="0" smtClean="0"/>
              <a:t>: # </a:t>
            </a:r>
            <a:r>
              <a:rPr lang="ko-KR" altLang="en-US" dirty="0" smtClean="0"/>
              <a:t>문자 뒤로는 추석처리 됨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569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19" t="9374" r="1881" b="60525"/>
          <a:stretch/>
        </p:blipFill>
        <p:spPr bwMode="auto">
          <a:xfrm>
            <a:off x="1186530" y="1061358"/>
            <a:ext cx="10039025" cy="568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자료</a:t>
            </a:r>
            <a:r>
              <a:rPr lang="ko-KR" altLang="en-US" sz="2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형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0515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3544" y="6201508"/>
            <a:ext cx="8839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https://github.com/moebs/python_lab/blob/master/ch02/ch02_example.ipynb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58" t="26016" r="22933" b="59677"/>
          <a:stretch/>
        </p:blipFill>
        <p:spPr bwMode="auto">
          <a:xfrm>
            <a:off x="406407" y="2558517"/>
            <a:ext cx="4714802" cy="320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56943" r="12101" b="37159"/>
          <a:stretch/>
        </p:blipFill>
        <p:spPr bwMode="auto">
          <a:xfrm>
            <a:off x="5543435" y="3175609"/>
            <a:ext cx="6515100" cy="1078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35" t="66722" r="12101" b="25091"/>
          <a:stretch/>
        </p:blipFill>
        <p:spPr bwMode="auto">
          <a:xfrm>
            <a:off x="5543435" y="4268893"/>
            <a:ext cx="6515100" cy="1497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94218" y="1057818"/>
            <a:ext cx="11723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영문자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밑줄</a:t>
            </a:r>
            <a:r>
              <a:rPr lang="en-US" altLang="ko-KR" dirty="0" smtClean="0"/>
              <a:t>( _, underscore )</a:t>
            </a:r>
            <a:r>
              <a:rPr lang="ko-KR" altLang="en-US" dirty="0" smtClean="0"/>
              <a:t>의 조합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숫자가 맨 앞에 와서는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err="1" smtClean="0"/>
              <a:t>변수명은</a:t>
            </a:r>
            <a:r>
              <a:rPr lang="ko-KR" altLang="en-US" dirty="0" smtClean="0"/>
              <a:t> 가급적 의미 있는 </a:t>
            </a:r>
            <a:r>
              <a:rPr lang="en-US" altLang="ko-KR" dirty="0" smtClean="0"/>
              <a:t>key word 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주의 </a:t>
            </a:r>
            <a:r>
              <a:rPr lang="en-US" altLang="ko-KR" dirty="0" smtClean="0"/>
              <a:t>: print, for, if, with </a:t>
            </a:r>
            <a:r>
              <a:rPr lang="ko-KR" altLang="en-US" dirty="0" smtClean="0"/>
              <a:t>등의 </a:t>
            </a:r>
            <a:r>
              <a:rPr lang="ko-KR" altLang="en-US" dirty="0" err="1" smtClean="0"/>
              <a:t>파이썬에서</a:t>
            </a:r>
            <a:r>
              <a:rPr lang="ko-KR" altLang="en-US" dirty="0" smtClean="0"/>
              <a:t> 사용하는 단어는 안됨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특수문자</a:t>
            </a:r>
            <a:r>
              <a:rPr lang="en-US" altLang="ko-KR" dirty="0" smtClean="0"/>
              <a:t>(+,-,*, @,#,$,%), </a:t>
            </a:r>
            <a:r>
              <a:rPr lang="ko-KR" altLang="en-US" dirty="0" smtClean="0"/>
              <a:t>공백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한글 사용 금지 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391893" y="209006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dirty="0" err="1" smtClean="0"/>
              <a:t>좋은예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566137" y="2750450"/>
            <a:ext cx="120097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err="1" smtClean="0"/>
              <a:t>나</a:t>
            </a:r>
            <a:r>
              <a:rPr lang="ko-KR" altLang="en-US" dirty="0" err="1"/>
              <a:t>쁜</a:t>
            </a:r>
            <a:r>
              <a:rPr lang="ko-KR" altLang="en-US" dirty="0" err="1" smtClean="0"/>
              <a:t>예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72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377736"/>
            <a:ext cx="5962650" cy="20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1" t="70455" r="14480" b="15693"/>
          <a:stretch/>
        </p:blipFill>
        <p:spPr bwMode="auto">
          <a:xfrm>
            <a:off x="1047750" y="3663735"/>
            <a:ext cx="9201150" cy="236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23950" y="3648075"/>
            <a:ext cx="38183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3.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변수명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규칙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871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62511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데이터 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92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240276"/>
              </p:ext>
            </p:extLst>
          </p:nvPr>
        </p:nvGraphicFramePr>
        <p:xfrm>
          <a:off x="241300" y="1022878"/>
          <a:ext cx="11709399" cy="54580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0991"/>
                <a:gridCol w="4991642"/>
                <a:gridCol w="2708383"/>
                <a:gridCol w="2708383"/>
              </a:tblGrid>
              <a:tr h="390084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일반적인 변수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행렬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numpy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1218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변수 선언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a_0 = 3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a_1 = 2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a_2 = 4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a_3 = 1 </a:t>
                      </a:r>
                    </a:p>
                    <a:p>
                      <a:pPr algn="ctr"/>
                      <a:r>
                        <a:rPr lang="pt-BR" altLang="ko-KR" sz="1400" dirty="0" smtClean="0"/>
                        <a:t>a_4 =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a=[3, 2, 4, 1, 5]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(a)=</a:t>
                      </a:r>
                      <a:r>
                        <a:rPr lang="pt-BR" altLang="ko-KR" sz="1400" dirty="0" smtClean="0"/>
                        <a:t>[3 2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4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1</a:t>
                      </a:r>
                      <a:r>
                        <a:rPr lang="pt-BR" altLang="ko-KR" sz="1400" baseline="0" dirty="0" smtClean="0"/>
                        <a:t> </a:t>
                      </a:r>
                      <a:r>
                        <a:rPr lang="pt-BR" altLang="ko-KR" sz="1400" dirty="0" smtClean="0"/>
                        <a:t> 5]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90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합계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a_0 +a_1 + a_2 + a_3 + a_4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sum(a)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numpy.sum(a)</a:t>
                      </a:r>
                    </a:p>
                  </a:txBody>
                  <a:tcPr anchor="ctr"/>
                </a:tc>
              </a:tr>
              <a:tr h="7694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평균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 = 5</a:t>
                      </a:r>
                    </a:p>
                    <a:p>
                      <a:pPr algn="ctr"/>
                      <a:endParaRPr lang="pt-BR" altLang="ko-KR" sz="1400" dirty="0" smtClean="0"/>
                    </a:p>
                    <a:p>
                      <a:pPr algn="ctr"/>
                      <a:r>
                        <a:rPr lang="pt-BR" altLang="ko-KR" sz="1400" dirty="0" smtClean="0"/>
                        <a:t>print( total/N 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 = len(a)</a:t>
                      </a:r>
                    </a:p>
                    <a:p>
                      <a:pPr algn="ctr"/>
                      <a:endParaRPr lang="pt-BR" altLang="ko-KR" sz="1400" dirty="0" smtClean="0"/>
                    </a:p>
                    <a:p>
                      <a:pPr algn="ctr"/>
                      <a:r>
                        <a:rPr lang="pt-BR" altLang="ko-KR" sz="1400" dirty="0" smtClean="0"/>
                        <a:t>print( total/N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altLang="ko-KR" sz="1400" dirty="0" smtClean="0"/>
                        <a:t>numpy.mean(a)</a:t>
                      </a:r>
                    </a:p>
                  </a:txBody>
                  <a:tcPr anchor="ctr"/>
                </a:tc>
              </a:tr>
              <a:tr h="26900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최대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최소값</a:t>
                      </a:r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400" dirty="0" smtClean="0"/>
                        <a:t>max(a)</a:t>
                      </a:r>
                    </a:p>
                    <a:p>
                      <a:pPr algn="ctr" latinLnBrk="1"/>
                      <a:endParaRPr lang="pt-BR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min(a)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numpy.max</a:t>
                      </a:r>
                      <a:r>
                        <a:rPr lang="en-US" altLang="ko-KR" sz="1400" dirty="0" smtClean="0"/>
                        <a:t>(a)</a:t>
                      </a:r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err="1" smtClean="0"/>
                        <a:t>numpy.min</a:t>
                      </a:r>
                      <a:r>
                        <a:rPr lang="en-US" altLang="ko-KR" sz="1400" dirty="0" smtClean="0"/>
                        <a:t>(a)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83" y="4101616"/>
            <a:ext cx="4103687" cy="224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55101" y="4547402"/>
            <a:ext cx="1585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myMax</a:t>
            </a:r>
            <a:r>
              <a:rPr lang="en-US" altLang="ko-KR" sz="1400" dirty="0" smtClean="0"/>
              <a:t>( a_0, a_1)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451201" y="5098367"/>
            <a:ext cx="1558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myMax</a:t>
            </a:r>
            <a:r>
              <a:rPr lang="en-US" altLang="ko-KR" sz="1400" dirty="0" smtClean="0"/>
              <a:t>(  3,   </a:t>
            </a:r>
            <a:r>
              <a:rPr lang="en-US" altLang="ko-KR" sz="1400" dirty="0"/>
              <a:t>2</a:t>
            </a:r>
            <a:r>
              <a:rPr lang="en-US" altLang="ko-KR" sz="1400" dirty="0" smtClean="0"/>
              <a:t>  )</a:t>
            </a:r>
            <a:endParaRPr lang="ko-KR" altLang="en-US" sz="1400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369501" y="4855179"/>
            <a:ext cx="7815" cy="2420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 flipH="1">
            <a:off x="5709461" y="4866909"/>
            <a:ext cx="7815" cy="24207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7329876" y="1663216"/>
            <a:ext cx="14109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dirty="0" smtClean="0">
                <a:solidFill>
                  <a:srgbClr val="FF0000"/>
                </a:solidFill>
              </a:rPr>
              <a:t>a[0] a[1] a[2] a[3] a[4</a:t>
            </a:r>
            <a:r>
              <a:rPr lang="en-US" altLang="ko-KR" sz="900" b="1" dirty="0">
                <a:solidFill>
                  <a:srgbClr val="FF0000"/>
                </a:solidFill>
              </a:rPr>
              <a:t>]</a:t>
            </a:r>
            <a:endParaRPr lang="pt-BR" altLang="ko-KR" sz="900" b="1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5456" y="152467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리스트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(List)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의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262553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692417"/>
              </p:ext>
            </p:extLst>
          </p:nvPr>
        </p:nvGraphicFramePr>
        <p:xfrm>
          <a:off x="177799" y="1071157"/>
          <a:ext cx="11874501" cy="5605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4374"/>
                <a:gridCol w="2815457"/>
                <a:gridCol w="3912335"/>
                <a:gridCol w="3912335"/>
              </a:tblGrid>
              <a:tr h="37506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일반적인 변수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행렬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numpy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900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변수 선언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400" dirty="0" smtClean="0"/>
                        <a:t>a = 1 (</a:t>
                      </a:r>
                      <a:r>
                        <a:rPr lang="pt-BR" altLang="ko-KR" sz="1400" baseline="0" dirty="0" smtClean="0"/>
                        <a:t> 1.0 </a:t>
                      </a:r>
                      <a:r>
                        <a:rPr lang="pt-BR" altLang="ko-KR" sz="1400" dirty="0" smtClean="0"/>
                        <a:t>)</a:t>
                      </a:r>
                    </a:p>
                    <a:p>
                      <a:pPr algn="l"/>
                      <a:r>
                        <a:rPr lang="pt-BR" altLang="ko-KR" sz="1400" dirty="0" smtClean="0"/>
                        <a:t>b =</a:t>
                      </a:r>
                      <a:r>
                        <a:rPr lang="pt-BR" altLang="ko-KR" sz="1400" baseline="0" dirty="0" smtClean="0"/>
                        <a:t> 2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= [1, 2, 3]  ( [1.0, 2.0, 3.0]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b = [4,</a:t>
                      </a:r>
                      <a:r>
                        <a:rPr lang="pt-BR" altLang="ko-KR" sz="1400" baseline="0" dirty="0" smtClean="0"/>
                        <a:t> 5, 6</a:t>
                      </a:r>
                      <a:r>
                        <a:rPr lang="pt-BR" altLang="ko-KR" sz="1400" dirty="0" smtClean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(a) = </a:t>
                      </a:r>
                      <a:r>
                        <a:rPr lang="pt-BR" altLang="ko-KR" sz="1400" dirty="0" smtClean="0"/>
                        <a:t>[1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2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3] ([1.0, 2.0, 3.0])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numpy.array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(b) = </a:t>
                      </a:r>
                      <a:r>
                        <a:rPr lang="pt-BR" altLang="ko-KR" sz="1400" dirty="0" smtClean="0"/>
                        <a:t>[4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5</a:t>
                      </a:r>
                      <a:r>
                        <a:rPr lang="pt-BR" altLang="ko-KR" sz="1400" baseline="0" dirty="0" smtClean="0"/>
                        <a:t> </a:t>
                      </a:r>
                      <a:r>
                        <a:rPr lang="pt-BR" altLang="ko-KR" sz="1400" dirty="0" smtClean="0"/>
                        <a:t> 6]</a:t>
                      </a:r>
                    </a:p>
                  </a:txBody>
                  <a:tcPr anchor="ctr"/>
                </a:tc>
              </a:tr>
              <a:tr h="37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더하기</a:t>
                      </a:r>
                      <a:r>
                        <a:rPr lang="en-US" altLang="ko-KR" sz="1400" baseline="0" dirty="0" smtClean="0"/>
                        <a:t>(+)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</a:t>
                      </a:r>
                      <a:r>
                        <a:rPr lang="pt-BR" altLang="ko-KR" sz="1400" baseline="0" dirty="0" smtClean="0"/>
                        <a:t> = 3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 = [1, 2, 3, 4, 5, 6]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+ b = [5,</a:t>
                      </a:r>
                      <a:r>
                        <a:rPr lang="pt-BR" altLang="ko-KR" sz="1400" baseline="0" dirty="0" smtClean="0"/>
                        <a:t>  </a:t>
                      </a:r>
                      <a:r>
                        <a:rPr lang="pt-BR" altLang="ko-KR" sz="1400" dirty="0" smtClean="0"/>
                        <a:t>7</a:t>
                      </a:r>
                      <a:r>
                        <a:rPr lang="pt-BR" altLang="ko-KR" sz="1400" baseline="0" dirty="0" smtClean="0"/>
                        <a:t> , </a:t>
                      </a:r>
                      <a:r>
                        <a:rPr lang="pt-BR" altLang="ko-KR" sz="1400" dirty="0" smtClean="0"/>
                        <a:t>9]</a:t>
                      </a:r>
                    </a:p>
                  </a:txBody>
                  <a:tcPr anchor="ctr"/>
                </a:tc>
              </a:tr>
              <a:tr h="9001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빼기</a:t>
                      </a:r>
                      <a:r>
                        <a:rPr lang="en-US" altLang="ko-KR" sz="1400" dirty="0" smtClean="0"/>
                        <a:t>(-)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- b</a:t>
                      </a:r>
                      <a:r>
                        <a:rPr lang="pt-BR" altLang="ko-KR" sz="1400" baseline="0" dirty="0" smtClean="0"/>
                        <a:t> = -1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a-b</a:t>
                      </a:r>
                      <a:r>
                        <a:rPr lang="pt-BR" altLang="ko-KR" sz="1400" b="1" baseline="0" dirty="0" smtClean="0">
                          <a:solidFill>
                            <a:srgbClr val="FF0000"/>
                          </a:solidFill>
                        </a:rPr>
                        <a:t> is </a:t>
                      </a:r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N/A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a[0]</a:t>
                      </a:r>
                      <a:r>
                        <a:rPr lang="pt-BR" altLang="ko-KR" sz="1400" baseline="0" dirty="0" smtClean="0"/>
                        <a:t> - b[0] = -3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</a:t>
                      </a:r>
                      <a:r>
                        <a:rPr lang="pt-BR" altLang="ko-KR" sz="1400" baseline="0" dirty="0" smtClean="0"/>
                        <a:t> </a:t>
                      </a:r>
                      <a:r>
                        <a:rPr lang="pt-BR" altLang="ko-KR" sz="1400" dirty="0" smtClean="0"/>
                        <a:t>– b = [-3,</a:t>
                      </a:r>
                      <a:r>
                        <a:rPr lang="pt-BR" altLang="ko-KR" sz="1400" baseline="0" dirty="0" smtClean="0"/>
                        <a:t>  -3,  -3</a:t>
                      </a:r>
                      <a:r>
                        <a:rPr lang="pt-BR" altLang="ko-KR" sz="140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a[0]</a:t>
                      </a:r>
                      <a:r>
                        <a:rPr lang="pt-BR" altLang="ko-KR" sz="1400" baseline="0" dirty="0" smtClean="0"/>
                        <a:t> - b[0] = -3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1339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곱하기</a:t>
                      </a:r>
                      <a:r>
                        <a:rPr lang="en-US" altLang="ko-KR" sz="1400" baseline="0" dirty="0" smtClean="0"/>
                        <a:t>(*)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/>
                        <a:t>a*b = 2</a:t>
                      </a:r>
                    </a:p>
                    <a:p>
                      <a:pPr algn="l"/>
                      <a:endParaRPr lang="en-US" altLang="ko-KR" sz="1400" baseline="0" dirty="0" smtClean="0"/>
                    </a:p>
                    <a:p>
                      <a:pPr algn="l"/>
                      <a:r>
                        <a:rPr lang="en-US" altLang="ko-KR" sz="1400" baseline="0" dirty="0" smtClean="0"/>
                        <a:t>a </a:t>
                      </a:r>
                      <a:r>
                        <a:rPr lang="en-US" altLang="ko-KR" sz="1400" dirty="0" smtClean="0"/>
                        <a:t>* 3 = 6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a*b</a:t>
                      </a:r>
                      <a:r>
                        <a:rPr lang="pt-BR" altLang="ko-KR" sz="1400" b="1" baseline="0" dirty="0" smtClean="0">
                          <a:solidFill>
                            <a:srgbClr val="FF0000"/>
                          </a:solidFill>
                        </a:rPr>
                        <a:t> is N/A</a:t>
                      </a:r>
                    </a:p>
                    <a:p>
                      <a:pPr algn="l"/>
                      <a:endParaRPr lang="pt-BR" altLang="ko-KR" sz="1400" dirty="0" smtClean="0"/>
                    </a:p>
                    <a:p>
                      <a:pPr algn="l"/>
                      <a:r>
                        <a:rPr lang="pt-BR" altLang="ko-KR" sz="1400" dirty="0" smtClean="0"/>
                        <a:t>a * 3 = [1,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3, </a:t>
                      </a:r>
                      <a:r>
                        <a:rPr lang="pt-BR" altLang="ko-KR" sz="1400" dirty="0" smtClean="0"/>
                        <a:t>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3, </a:t>
                      </a:r>
                      <a:r>
                        <a:rPr lang="pt-BR" altLang="ko-KR" sz="1400" dirty="0" smtClean="0"/>
                        <a:t>1,</a:t>
                      </a:r>
                      <a:r>
                        <a:rPr lang="pt-BR" altLang="ko-KR" sz="1400" baseline="0" dirty="0" smtClean="0"/>
                        <a:t> 2</a:t>
                      </a:r>
                      <a:r>
                        <a:rPr lang="pt-BR" altLang="ko-KR" sz="1400" dirty="0" smtClean="0"/>
                        <a:t>,</a:t>
                      </a:r>
                      <a:r>
                        <a:rPr lang="pt-BR" altLang="ko-KR" sz="1400" baseline="0" dirty="0" smtClean="0"/>
                        <a:t> 3</a:t>
                      </a:r>
                      <a:r>
                        <a:rPr lang="pt-BR" altLang="ko-KR" sz="1400" dirty="0" smtClean="0"/>
                        <a:t>]</a:t>
                      </a:r>
                    </a:p>
                    <a:p>
                      <a:pPr algn="l"/>
                      <a:endParaRPr lang="pt-BR" altLang="ko-KR" sz="1400" dirty="0" smtClean="0"/>
                    </a:p>
                    <a:p>
                      <a:pPr algn="l"/>
                      <a:r>
                        <a:rPr lang="pt-BR" altLang="ko-KR" sz="1400" dirty="0" smtClean="0"/>
                        <a:t>a[0]*3 =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a*b = [4,</a:t>
                      </a:r>
                      <a:r>
                        <a:rPr lang="pt-BR" altLang="ko-KR" sz="1400" baseline="0" dirty="0" smtClean="0"/>
                        <a:t> </a:t>
                      </a:r>
                      <a:r>
                        <a:rPr lang="pt-BR" altLang="ko-KR" sz="1400" dirty="0" smtClean="0"/>
                        <a:t>10,</a:t>
                      </a:r>
                      <a:r>
                        <a:rPr lang="pt-BR" altLang="ko-KR" sz="1400" baseline="0" dirty="0" smtClean="0"/>
                        <a:t> </a:t>
                      </a:r>
                      <a:r>
                        <a:rPr lang="pt-BR" altLang="ko-KR" sz="1400" dirty="0" smtClean="0"/>
                        <a:t>18]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* 3 = [3,</a:t>
                      </a:r>
                      <a:r>
                        <a:rPr lang="pt-BR" altLang="ko-KR" sz="1400" baseline="0" dirty="0" smtClean="0"/>
                        <a:t>  6,  9</a:t>
                      </a:r>
                      <a:r>
                        <a:rPr lang="pt-BR" altLang="ko-KR" sz="140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a[0]*3 = 3 </a:t>
                      </a:r>
                    </a:p>
                  </a:txBody>
                  <a:tcPr anchor="ctr"/>
                </a:tc>
              </a:tr>
              <a:tr h="13399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/>
                        <a:t>나누기</a:t>
                      </a:r>
                      <a:r>
                        <a:rPr lang="en-US" altLang="ko-KR" sz="1400" baseline="0" dirty="0" smtClean="0"/>
                        <a:t>(/)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/>
                        <a:t>a /</a:t>
                      </a:r>
                      <a:r>
                        <a:rPr lang="en-US" altLang="ko-KR" sz="1400" dirty="0" smtClean="0"/>
                        <a:t> 3 = 0 ( 0.33 )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a/b is N/A</a:t>
                      </a:r>
                    </a:p>
                    <a:p>
                      <a:pPr algn="l"/>
                      <a:endParaRPr lang="pt-BR" altLang="ko-KR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l"/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a/3 is N/A</a:t>
                      </a:r>
                    </a:p>
                    <a:p>
                      <a:pPr algn="l"/>
                      <a:endParaRPr lang="pt-BR" altLang="ko-KR" sz="1400" dirty="0" smtClean="0"/>
                    </a:p>
                    <a:p>
                      <a:pPr algn="l"/>
                      <a:r>
                        <a:rPr lang="pt-BR" altLang="ko-KR" sz="1400" dirty="0" smtClean="0"/>
                        <a:t>a[0] / 3 = 0 ( 0.33 )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a/b = [0.25, 0.4 , 0.5 ]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/ 3 = [0,</a:t>
                      </a:r>
                      <a:r>
                        <a:rPr lang="pt-BR" altLang="ko-KR" sz="1400" baseline="0" dirty="0" smtClean="0"/>
                        <a:t>  0,  1</a:t>
                      </a:r>
                      <a:r>
                        <a:rPr lang="pt-BR" altLang="ko-KR" sz="1400" dirty="0" smtClean="0"/>
                        <a:t>] ( [0.33,</a:t>
                      </a:r>
                      <a:r>
                        <a:rPr lang="pt-BR" altLang="ko-KR" sz="1400" baseline="0" dirty="0" smtClean="0"/>
                        <a:t> 0.66, 1.0 ]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a[0] / 3 = 0 ( 0.33 )</a:t>
                      </a:r>
                    </a:p>
                  </a:txBody>
                  <a:tcPr anchor="ctr"/>
                </a:tc>
              </a:tr>
              <a:tr h="37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리스트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길이</a:t>
                      </a:r>
                      <a:endParaRPr lang="en-US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Not</a:t>
                      </a:r>
                      <a:r>
                        <a:rPr lang="pt-BR" altLang="ko-KR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pt-BR" altLang="ko-KR" sz="1400" b="1" dirty="0" smtClean="0">
                          <a:solidFill>
                            <a:srgbClr val="FF0000"/>
                          </a:solidFill>
                        </a:rPr>
                        <a:t>Available (N/A)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/>
                        <a:t>len</a:t>
                      </a:r>
                      <a:r>
                        <a:rPr lang="pt-BR" altLang="ko-KR" sz="1400" dirty="0" smtClean="0"/>
                        <a:t>(a) = 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/>
                        <a:t>len</a:t>
                      </a:r>
                      <a:r>
                        <a:rPr lang="pt-BR" altLang="ko-KR" sz="1400" dirty="0" smtClean="0"/>
                        <a:t>(a) = 3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82930" y="164993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변수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리스트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연산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31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[03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조건문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75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14724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이미지데이터이해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511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1394043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7313E1BF-4A3B-4B72-8DFF-AC09F12DF342}"/>
              </a:ext>
            </a:extLst>
          </p:cNvPr>
          <p:cNvSpPr/>
          <p:nvPr/>
        </p:nvSpPr>
        <p:spPr>
          <a:xfrm>
            <a:off x="5342066" y="1538803"/>
            <a:ext cx="553356" cy="76944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400" b="1" kern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견명조" panose="02030600000101010101" pitchFamily="18" charset="-127"/>
                <a:ea typeface="HY견명조" panose="02030600000101010101" pitchFamily="18" charset="-127"/>
              </a:rPr>
              <a:t>1</a:t>
            </a:r>
            <a:endParaRPr kumimoji="0" lang="ko-KR" altLang="en-US" sz="4400" b="1" i="0" u="none" strike="noStrike" kern="0" normalizeH="0" baseline="0" noProof="0" dirty="0">
              <a:ln w="2857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HY견명조" panose="02030600000101010101" pitchFamily="18" charset="-127"/>
              <a:ea typeface="HY견명조" panose="02030600000101010101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93673" y="2696370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42072" y="2841130"/>
            <a:ext cx="5690763" cy="769441"/>
            <a:chOff x="5376075" y="1656674"/>
            <a:chExt cx="410335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5884456" y="1723249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중복 </a:t>
              </a: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조건문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BFFA8CB-8C14-441B-8DC9-8008821F1651}"/>
              </a:ext>
            </a:extLst>
          </p:cNvPr>
          <p:cNvSpPr/>
          <p:nvPr/>
        </p:nvSpPr>
        <p:spPr>
          <a:xfrm>
            <a:off x="6036685" y="1620318"/>
            <a:ext cx="4985712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ko-KR" altLang="en-US" sz="32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en-US" altLang="ko-KR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sz="3200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en-US" altLang="ko-KR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rPr>
              <a:t>(if-else</a:t>
            </a:r>
            <a:r>
              <a:rPr lang="en-US" altLang="ko-KR" sz="3200" dirty="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32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16200000" scaled="1"/>
              </a:gra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86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(if-else)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725332"/>
              </p:ext>
            </p:extLst>
          </p:nvPr>
        </p:nvGraphicFramePr>
        <p:xfrm>
          <a:off x="203201" y="1050841"/>
          <a:ext cx="11785601" cy="569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22641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77723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조건을 판단한 후 상황에 맞게 처리해야 할 경우가 생긴다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프로그래밍에서 조건을 판단하여 해당 조건에 맞는 상황을 수행하는 데 쓰는 것이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</a:tr>
              <a:tr h="110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"</a:t>
                      </a:r>
                      <a:r>
                        <a:rPr lang="ko-KR" altLang="en-US" sz="1600" dirty="0" smtClean="0"/>
                        <a:t>돈이 있으면 택시를 타고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600" dirty="0" smtClean="0"/>
                        <a:t>돈이 없으면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그렇지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않으면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 걸어 간다</a:t>
                      </a:r>
                      <a:r>
                        <a:rPr lang="en-US" altLang="ko-KR" sz="1600" dirty="0" smtClean="0"/>
                        <a:t>.“</a:t>
                      </a:r>
                    </a:p>
                    <a:p>
                      <a:pPr algn="ctr"/>
                      <a:endParaRPr lang="en-US" altLang="ko-KR" sz="1600" dirty="0" smtClean="0"/>
                    </a:p>
                    <a:p>
                      <a:pPr algn="ctr"/>
                      <a:r>
                        <a:rPr lang="en-US" altLang="ko-KR" sz="1600" dirty="0" smtClean="0"/>
                        <a:t>If I have money, I take a taxi,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if I don't have money, I walk.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(if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not</a:t>
                      </a:r>
                      <a:r>
                        <a:rPr lang="en-US" altLang="ko-KR" sz="1600" baseline="0" dirty="0" smtClean="0"/>
                        <a:t> ≒ otherwise ≒ else</a:t>
                      </a:r>
                      <a:r>
                        <a:rPr lang="en-US" altLang="ko-KR" sz="16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802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dirty="0" smtClean="0"/>
                        <a:t>if ( </a:t>
                      </a:r>
                      <a:r>
                        <a:rPr lang="ko-KR" altLang="en-US" sz="1600" dirty="0" smtClean="0"/>
                        <a:t>조건 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altLang="ko-KR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22" y="4029874"/>
            <a:ext cx="4432526" cy="26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04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중복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7771417"/>
              </p:ext>
            </p:extLst>
          </p:nvPr>
        </p:nvGraphicFramePr>
        <p:xfrm>
          <a:off x="203201" y="1057296"/>
          <a:ext cx="11785601" cy="570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437663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9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/>
                        <a:t>택시비</a:t>
                      </a:r>
                      <a:r>
                        <a:rPr lang="en-US" altLang="ko-KR" sz="1600" dirty="0" smtClean="0"/>
                        <a:t> :            money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≥</a:t>
                      </a:r>
                      <a:r>
                        <a:rPr lang="en-US" altLang="ko-KR" sz="1600" baseline="0" dirty="0" smtClean="0"/>
                        <a:t> 35</a:t>
                      </a:r>
                      <a:r>
                        <a:rPr lang="en-US" altLang="ko-KR" sz="1600" dirty="0" smtClean="0"/>
                        <a:t>00</a:t>
                      </a:r>
                    </a:p>
                    <a:p>
                      <a:pPr algn="l"/>
                      <a:r>
                        <a:rPr lang="ko-KR" altLang="en-US" sz="1600" dirty="0" err="1" smtClean="0"/>
                        <a:t>버스비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: 1500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≤  money &lt; 3500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ym typeface="Wingdings" pitchFamily="2" charset="2"/>
                        </a:rPr>
                        <a:t>도보 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:               money </a:t>
                      </a:r>
                      <a:r>
                        <a:rPr lang="en-US" altLang="ko-KR" sz="1600" dirty="0" smtClean="0"/>
                        <a:t>≤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 1500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3500: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(1500 &lt;=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 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600" dirty="0" smtClean="0"/>
                    </a:p>
                  </a:txBody>
                  <a:tcPr anchor="ctr"/>
                </a:tc>
              </a:tr>
              <a:tr h="2980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/>
                        <a:t>A : </a:t>
                      </a:r>
                      <a:r>
                        <a:rPr lang="en-US" altLang="ko-KR" sz="1400" baseline="0" dirty="0" smtClean="0"/>
                        <a:t>   10</a:t>
                      </a:r>
                      <a:r>
                        <a:rPr lang="en-US" altLang="ko-KR" sz="1400" dirty="0" smtClean="0"/>
                        <a:t>0 ≥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90</a:t>
                      </a:r>
                    </a:p>
                    <a:p>
                      <a:pPr algn="l"/>
                      <a:r>
                        <a:rPr lang="en-US" altLang="ko-KR" sz="1400" dirty="0" smtClean="0"/>
                        <a:t>B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:      </a:t>
                      </a:r>
                      <a:r>
                        <a:rPr lang="en-US" altLang="ko-KR" sz="1400" baseline="0" dirty="0" smtClean="0"/>
                        <a:t>90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8</a:t>
                      </a:r>
                      <a:r>
                        <a:rPr lang="en-US" altLang="ko-KR" sz="1400" dirty="0" smtClean="0"/>
                        <a:t>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C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8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7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D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7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6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F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 60 &gt; </a:t>
                      </a:r>
                      <a:r>
                        <a:rPr lang="en-US" altLang="ko-KR" sz="1400" baseline="0" dirty="0" smtClean="0"/>
                        <a:t>score </a:t>
                      </a:r>
                      <a:r>
                        <a:rPr lang="en-US" altLang="ko-KR" sz="1400" dirty="0" smtClean="0"/>
                        <a:t>≥ 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input(‘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( 100 &gt;=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90):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print(“A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( 80 &lt;=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90)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print(‘B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33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364865"/>
              </p:ext>
            </p:extLst>
          </p:nvPr>
        </p:nvGraphicFramePr>
        <p:xfrm>
          <a:off x="203201" y="1121599"/>
          <a:ext cx="11785601" cy="5453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52940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처리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1358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학점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/>
                        <a:t>A : </a:t>
                      </a:r>
                      <a:r>
                        <a:rPr lang="en-US" altLang="ko-KR" sz="1400" baseline="0" dirty="0" smtClean="0"/>
                        <a:t>   10</a:t>
                      </a:r>
                      <a:r>
                        <a:rPr lang="en-US" altLang="ko-KR" sz="1400" dirty="0" smtClean="0"/>
                        <a:t>0 ≥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90</a:t>
                      </a:r>
                    </a:p>
                    <a:p>
                      <a:pPr algn="l"/>
                      <a:r>
                        <a:rPr lang="en-US" altLang="ko-KR" sz="1400" dirty="0" smtClean="0"/>
                        <a:t>B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:      </a:t>
                      </a:r>
                      <a:r>
                        <a:rPr lang="en-US" altLang="ko-KR" sz="1400" baseline="0" dirty="0" smtClean="0"/>
                        <a:t>90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8</a:t>
                      </a:r>
                      <a:r>
                        <a:rPr lang="en-US" altLang="ko-KR" sz="1400" dirty="0" smtClean="0"/>
                        <a:t>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C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8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7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D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7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6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F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 60 &gt; </a:t>
                      </a:r>
                      <a:r>
                        <a:rPr lang="en-US" altLang="ko-KR" sz="1400" baseline="0" dirty="0" smtClean="0"/>
                        <a:t>score </a:t>
                      </a:r>
                      <a:r>
                        <a:rPr lang="en-US" altLang="ko-KR" sz="1400" dirty="0" smtClean="0"/>
                        <a:t>≥ 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input(‘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( 100 &gt;=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90):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print(“A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( 90 &gt;=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80)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print('')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9125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계산기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사칙연산 기호와 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두</a:t>
                      </a:r>
                      <a:r>
                        <a:rPr lang="ko-KR" altLang="en-US" sz="1400" baseline="0" dirty="0" smtClean="0"/>
                        <a:t> 수 </a:t>
                      </a:r>
                      <a:r>
                        <a:rPr lang="en-US" altLang="ko-KR" sz="1400" baseline="0" dirty="0" smtClean="0"/>
                        <a:t>a, b</a:t>
                      </a:r>
                      <a:r>
                        <a:rPr lang="ko-KR" altLang="en-US" sz="1400" baseline="0" dirty="0" smtClean="0"/>
                        <a:t>를 입력 받아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연산 수행하시오</a:t>
                      </a:r>
                      <a:endParaRPr lang="en-US" altLang="ko-KR" sz="1400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mark = input('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사직연산 기호를 입력 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= input('a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= input('b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= float(a)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 = float(b)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print('\n')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 mark == '+'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print('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',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응용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140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[04</a:t>
            </a:r>
            <a:r>
              <a:rPr lang="ko-KR" altLang="en-US" sz="48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반복문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7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382845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데이터 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68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- Desktop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(2013 ~ 2017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1" name="Picture 2" descr="Desktop OS 점유율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2353" r="1238" b="2311"/>
          <a:stretch/>
        </p:blipFill>
        <p:spPr bwMode="auto">
          <a:xfrm>
            <a:off x="988142" y="1165124"/>
            <a:ext cx="10375269" cy="551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71" y="1143632"/>
            <a:ext cx="5703462" cy="769441"/>
            <a:chOff x="5376075" y="1656674"/>
            <a:chExt cx="4112516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5893612" y="1723251"/>
              <a:ext cx="3594979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– </a:t>
              </a: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반복문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(for-in)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72" y="2445959"/>
            <a:ext cx="5211626" cy="769441"/>
            <a:chOff x="5376075" y="1656674"/>
            <a:chExt cx="3757874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5875298" y="1723251"/>
              <a:ext cx="3258651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 –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이중 루프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57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965195"/>
              </p:ext>
            </p:extLst>
          </p:nvPr>
        </p:nvGraphicFramePr>
        <p:xfrm>
          <a:off x="203201" y="1050841"/>
          <a:ext cx="11785600" cy="5489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6"/>
              </a:tblGrid>
              <a:tr h="682934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단순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smtClean="0"/>
                        <a:t>반복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 smtClean="0"/>
                        <a:t>반복문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( loop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반복적인 작업을 가능하게 해주는 알고리즘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 anchor="ctr"/>
                </a:tc>
              </a:tr>
              <a:tr h="21259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반복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출력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1')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2')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…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346')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address</a:t>
                      </a:r>
                      <a:r>
                        <a:rPr lang="en-US" altLang="ko-KR" sz="1500" baseline="0" dirty="0" smtClean="0"/>
                        <a:t> = list(range(1,347))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for i in address: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</a:t>
                      </a:r>
                      <a:r>
                        <a:rPr lang="pt-BR" altLang="ko-KR" sz="1500" dirty="0" smtClean="0"/>
                        <a:t>i)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for i in range(1, 347):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</a:t>
                      </a:r>
                      <a:r>
                        <a:rPr lang="pt-BR" altLang="ko-KR" sz="1500" dirty="0" smtClean="0"/>
                        <a:t>i)</a:t>
                      </a:r>
                    </a:p>
                  </a:txBody>
                  <a:tcPr anchor="ctr"/>
                </a:tc>
              </a:tr>
              <a:tr h="26807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range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range(10)</a:t>
                      </a:r>
                      <a:r>
                        <a:rPr lang="ko-KR" altLang="en-US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ko-KR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부터 </a:t>
                      </a:r>
                      <a:r>
                        <a:rPr lang="en-US" altLang="ko-KR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</a:t>
                      </a:r>
                      <a:r>
                        <a:rPr lang="ko-KR" altLang="en-US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미만</a:t>
                      </a:r>
                      <a:r>
                        <a:rPr lang="ko-KR" altLang="en-US" sz="15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정수</a:t>
                      </a:r>
                      <a:r>
                        <a:rPr lang="en-US" altLang="ko-KR" sz="15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15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포함</a:t>
                      </a:r>
                      <a:r>
                        <a:rPr lang="en-US" altLang="ko-KR" sz="15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  <a:endParaRPr lang="en-US" altLang="ko-KR" sz="1500" b="1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5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5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range( 2, 6)      : 2, 3, 4, 5 </a:t>
                      </a:r>
                      <a:r>
                        <a:rPr lang="en-US" altLang="ko-KR" sz="15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(6</a:t>
                      </a:r>
                      <a:r>
                        <a:rPr lang="ko-KR" altLang="en-US" sz="15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은 포함</a:t>
                      </a:r>
                      <a:r>
                        <a:rPr lang="en-US" altLang="ko-KR" sz="1500" b="1" i="0" kern="1200" baseline="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</a:p>
                    <a:p>
                      <a:endParaRPr lang="en-US" altLang="ko-KR" sz="15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range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en-US" altLang="ko-KR" sz="1500" dirty="0" smtClean="0"/>
                        <a:t>)  : 0, 2, 4, 6, 8</a:t>
                      </a:r>
                    </a:p>
                    <a:p>
                      <a:endParaRPr lang="en-US" altLang="ko-KR" sz="1500" dirty="0" smtClean="0"/>
                    </a:p>
                    <a:p>
                      <a:r>
                        <a:rPr lang="en-US" altLang="ko-KR" sz="1500" b="1" dirty="0" smtClean="0">
                          <a:solidFill>
                            <a:srgbClr val="FF0000"/>
                          </a:solidFill>
                        </a:rPr>
                        <a:t>4. range(?, ?, ?)   : 1, 3, 5, 7, 9  </a:t>
                      </a:r>
                    </a:p>
                    <a:p>
                      <a:endParaRPr lang="en-US" altLang="ko-KR" sz="15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 range</a:t>
                      </a:r>
                      <a:r>
                        <a:rPr lang="en-US" altLang="ko-KR" sz="1500" dirty="0" smtClean="0"/>
                        <a:t>(1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en-US" altLang="ko-KR" sz="15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en-US" altLang="ko-KR" sz="1500" dirty="0" smtClean="0"/>
                        <a:t>) : 10, 9, 8, 7, ….,1</a:t>
                      </a:r>
                      <a:endParaRPr lang="ko-KR" altLang="en-US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짝수</a:t>
                      </a:r>
                      <a:r>
                        <a:rPr lang="en-US" altLang="ko-KR" sz="1500" b="0" dirty="0" smtClean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500" b="0" dirty="0" smtClean="0">
                          <a:solidFill>
                            <a:schemeClr val="tx1"/>
                          </a:solidFill>
                        </a:rPr>
                        <a:t>홀수 번지만 출력</a:t>
                      </a:r>
                      <a:endParaRPr lang="en-US" altLang="ko-KR" sz="15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b="1" dirty="0" smtClean="0">
                          <a:solidFill>
                            <a:srgbClr val="FF0000"/>
                          </a:solidFill>
                        </a:rPr>
                        <a:t>for i in ???????: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</a:t>
                      </a:r>
                      <a:r>
                        <a:rPr lang="pt-BR" altLang="ko-KR" sz="1500" dirty="0" smtClean="0"/>
                        <a:t>i)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73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796592"/>
              </p:ext>
            </p:extLst>
          </p:nvPr>
        </p:nvGraphicFramePr>
        <p:xfrm>
          <a:off x="101601" y="1050841"/>
          <a:ext cx="12014199" cy="571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955"/>
                <a:gridCol w="5474018"/>
                <a:gridCol w="5502226"/>
              </a:tblGrid>
              <a:tr h="351121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문법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예제</a:t>
                      </a:r>
                    </a:p>
                  </a:txBody>
                  <a:tcPr anchor="ctr"/>
                </a:tc>
              </a:tr>
              <a:tr h="1571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기본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ko-KR" altLang="en-US" sz="1500" dirty="0" smtClean="0"/>
                        <a:t>구조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for </a:t>
                      </a:r>
                      <a:r>
                        <a:rPr lang="ko-KR" altLang="en-US" sz="1600" dirty="0" smtClean="0"/>
                        <a:t>변수 </a:t>
                      </a:r>
                      <a:r>
                        <a:rPr lang="en-US" altLang="ko-KR" sz="1600" dirty="0" smtClean="0"/>
                        <a:t>in </a:t>
                      </a:r>
                      <a:r>
                        <a:rPr lang="ko-KR" altLang="en-US" sz="1600" dirty="0" smtClean="0"/>
                        <a:t>리스트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또는 </a:t>
                      </a:r>
                      <a:r>
                        <a:rPr lang="ko-KR" altLang="en-US" sz="1600" dirty="0" err="1" smtClean="0"/>
                        <a:t>튜플</a:t>
                      </a:r>
                      <a:r>
                        <a:rPr lang="en-US" altLang="ko-KR" sz="1600" dirty="0" smtClean="0"/>
                        <a:t>, </a:t>
                      </a:r>
                      <a:r>
                        <a:rPr lang="ko-KR" altLang="en-US" sz="1600" dirty="0" smtClean="0"/>
                        <a:t>문자열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en-US" altLang="ko-KR" sz="24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smtClean="0">
                          <a:solidFill>
                            <a:schemeClr val="dk1"/>
                          </a:solidFill>
                        </a:rPr>
                        <a:t>반복</a:t>
                      </a:r>
                      <a:r>
                        <a:rPr lang="ko-KR" altLang="en-US" sz="1600" dirty="0" smtClean="0"/>
                        <a:t>할 문장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smtClean="0">
                          <a:solidFill>
                            <a:schemeClr val="dk1"/>
                          </a:solidFill>
                        </a:rPr>
                        <a:t>반복</a:t>
                      </a:r>
                      <a:r>
                        <a:rPr lang="ko-KR" altLang="en-US" sz="1600" dirty="0" smtClean="0"/>
                        <a:t>할 문장</a:t>
                      </a:r>
                      <a:r>
                        <a:rPr lang="en-US" altLang="ko-KR" sz="1600" dirty="0" smtClean="0"/>
                        <a:t>2</a:t>
                      </a:r>
                      <a:endParaRPr lang="en-US" altLang="ko-K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1600" dirty="0" smtClean="0"/>
                        <a:t> = ['mother', 'father', 'sister'] </a:t>
                      </a:r>
                    </a:p>
                    <a:p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for str_1 in </a:t>
                      </a:r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2400" b="1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</a:p>
                    <a:p>
                      <a:r>
                        <a:rPr lang="en-US" altLang="ko-KR" sz="1600" dirty="0" smtClean="0"/>
                        <a:t>    print('</a:t>
                      </a:r>
                      <a:r>
                        <a:rPr lang="ko-KR" altLang="en-US" sz="1600" dirty="0" smtClean="0"/>
                        <a:t>사랑하는</a:t>
                      </a:r>
                      <a:r>
                        <a:rPr lang="en-US" altLang="ko-KR" sz="1600" dirty="0" smtClean="0"/>
                        <a:t>')</a:t>
                      </a:r>
                    </a:p>
                    <a:p>
                      <a:r>
                        <a:rPr lang="en-US" altLang="ko-KR" sz="1600" dirty="0" smtClean="0"/>
                        <a:t>    print(</a:t>
                      </a:r>
                      <a:r>
                        <a:rPr lang="en-US" altLang="ko-KR" sz="1600" dirty="0" err="1" smtClean="0"/>
                        <a:t>str</a:t>
                      </a:r>
                      <a:r>
                        <a:rPr lang="en-US" altLang="ko-KR" sz="1600" dirty="0" smtClean="0"/>
                        <a:t>)</a:t>
                      </a:r>
                    </a:p>
                  </a:txBody>
                  <a:tcPr anchor="ctr"/>
                </a:tc>
              </a:tr>
              <a:tr h="22237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주의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ko-KR" altLang="en-US" sz="1500" baseline="0" dirty="0" smtClean="0"/>
                        <a:t>사항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smtClean="0"/>
                        <a:t> 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1. for 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끝에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:(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콜론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을 빠뜨리지 않았는지 확인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  <a:p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2. for 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다음 줄에 오는 반복할 코드의 들여쓰기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 확인</a:t>
                      </a:r>
                      <a:r>
                        <a:rPr lang="en-US" altLang="ko-KR" sz="1600" b="1" dirty="0" smtClean="0"/>
                        <a:t> </a:t>
                      </a:r>
                      <a:endParaRPr lang="ko-KR" altLang="en-US" sz="1600" b="1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1600" dirty="0" smtClean="0"/>
                        <a:t> = ['mother', 'father', 'sister'] </a:t>
                      </a:r>
                    </a:p>
                    <a:p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for str_1 in </a:t>
                      </a:r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1600" dirty="0" smtClean="0"/>
                        <a:t>    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# 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콜론 없어서 에러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600" dirty="0" smtClean="0"/>
                        <a:t>print('</a:t>
                      </a:r>
                      <a:r>
                        <a:rPr lang="ko-KR" altLang="en-US" sz="1600" dirty="0" smtClean="0"/>
                        <a:t>사랑하</a:t>
                      </a:r>
                      <a:r>
                        <a:rPr lang="ko-KR" altLang="en-US" sz="1600" b="0" dirty="0" smtClean="0">
                          <a:solidFill>
                            <a:schemeClr val="tx1"/>
                          </a:solidFill>
                        </a:rPr>
                        <a:t>는</a:t>
                      </a:r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</a:rPr>
                        <a:t>')           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# indent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 error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n-US" altLang="ko-KR" sz="1600" dirty="0" smtClean="0"/>
                        <a:t>print(str_1)                 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# indent</a:t>
                      </a: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 error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15716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들여쓰기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(indent)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파이썬은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들여쓰기를 사용하여 영역을 지정</a:t>
                      </a: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dirty="0" smtClean="0"/>
                        <a:t/>
                      </a:r>
                      <a:br>
                        <a:rPr lang="ko-KR" altLang="en-US" sz="1600" dirty="0" smtClean="0"/>
                      </a:b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for, if,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등을 작성하면서 나오는</a:t>
                      </a: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24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”:” </a:t>
                      </a:r>
                      <a:r>
                        <a:rPr lang="ko-KR" altLang="en-US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다음 </a:t>
                      </a:r>
                      <a:r>
                        <a:rPr lang="ko-KR" altLang="en-US" sz="1600" b="1" i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아랫</a:t>
                      </a:r>
                      <a:r>
                        <a:rPr lang="ko-KR" altLang="en-US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줄은 반드시 들여쓰기를 </a:t>
                      </a:r>
                      <a:r>
                        <a:rPr lang="ko-KR" altLang="en-US" sz="1600" b="1" i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해야함</a:t>
                      </a:r>
                      <a:r>
                        <a:rPr lang="en-US" altLang="ko-KR" sz="16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1600" dirty="0" smtClean="0"/>
                        <a:t> = ['mother', 'father', 'sister'] </a:t>
                      </a:r>
                    </a:p>
                    <a:p>
                      <a:endParaRPr lang="en-US" altLang="ko-KR" sz="1600" dirty="0" smtClean="0"/>
                    </a:p>
                    <a:p>
                      <a:r>
                        <a:rPr lang="en-US" altLang="ko-KR" sz="1600" dirty="0" smtClean="0"/>
                        <a:t>for </a:t>
                      </a:r>
                      <a:r>
                        <a:rPr lang="en-US" altLang="ko-KR" sz="1600" dirty="0" err="1" smtClean="0"/>
                        <a:t>str</a:t>
                      </a:r>
                      <a:r>
                        <a:rPr lang="en-US" altLang="ko-KR" sz="1600" dirty="0" smtClean="0"/>
                        <a:t> in </a:t>
                      </a:r>
                      <a:r>
                        <a:rPr lang="en-US" altLang="ko-KR" sz="1600" dirty="0" err="1" smtClean="0"/>
                        <a:t>family_list</a:t>
                      </a:r>
                      <a:r>
                        <a:rPr lang="en-US" altLang="ko-KR" sz="2400" b="1" dirty="0" smtClean="0">
                          <a:solidFill>
                            <a:srgbClr val="FF0000"/>
                          </a:solidFill>
                        </a:rPr>
                        <a:t>: </a:t>
                      </a:r>
                    </a:p>
                    <a:p>
                      <a:r>
                        <a:rPr lang="en-US" altLang="ko-KR" sz="1600" dirty="0" smtClean="0"/>
                        <a:t>    print('</a:t>
                      </a:r>
                      <a:r>
                        <a:rPr lang="ko-KR" altLang="en-US" sz="1600" dirty="0" smtClean="0"/>
                        <a:t>사랑하는</a:t>
                      </a:r>
                      <a:r>
                        <a:rPr lang="en-US" altLang="ko-KR" sz="1600" dirty="0" smtClean="0"/>
                        <a:t>')</a:t>
                      </a:r>
                    </a:p>
                    <a:p>
                      <a:r>
                        <a:rPr lang="en-US" altLang="ko-KR" sz="1600" dirty="0" smtClean="0"/>
                        <a:t>print(</a:t>
                      </a:r>
                      <a:r>
                        <a:rPr lang="en-US" altLang="ko-KR" sz="1600" dirty="0" err="1" smtClean="0"/>
                        <a:t>str</a:t>
                      </a:r>
                      <a:r>
                        <a:rPr lang="en-US" altLang="ko-KR" sz="1600" dirty="0" smtClean="0"/>
                        <a:t>)               </a:t>
                      </a:r>
                      <a:r>
                        <a:rPr lang="en-US" altLang="ko-KR" sz="160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# 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들여쓰기가 안되어서 반복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x </a:t>
                      </a:r>
                      <a:endParaRPr lang="en-US" altLang="ko-KR" sz="16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기본 구조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667500" y="5854700"/>
            <a:ext cx="2044700" cy="5842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6667500" y="2044700"/>
            <a:ext cx="2095500" cy="838200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750300" y="2057400"/>
            <a:ext cx="3530599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for </a:t>
            </a:r>
            <a:r>
              <a:rPr lang="en-US" altLang="ko-KR" sz="1600" dirty="0" smtClean="0"/>
              <a:t>str_1 </a:t>
            </a:r>
            <a:r>
              <a:rPr lang="en-US" altLang="ko-KR" sz="1600" dirty="0"/>
              <a:t>in ['</a:t>
            </a:r>
            <a:r>
              <a:rPr lang="en-US" altLang="ko-KR" sz="1600" dirty="0" err="1"/>
              <a:t>mother</a:t>
            </a:r>
            <a:r>
              <a:rPr lang="en-US" altLang="ko-KR" sz="1600" dirty="0" err="1" smtClean="0"/>
              <a:t>','father','sister</a:t>
            </a:r>
            <a:r>
              <a:rPr lang="en-US" altLang="ko-KR" sz="1600" dirty="0" smtClean="0"/>
              <a:t>']: 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   print</a:t>
            </a:r>
            <a:r>
              <a:rPr lang="en-US" altLang="ko-KR" sz="1600" dirty="0"/>
              <a:t>('</a:t>
            </a:r>
            <a:r>
              <a:rPr lang="ko-KR" altLang="en-US" sz="1600" dirty="0"/>
              <a:t>사랑하는</a:t>
            </a:r>
            <a:r>
              <a:rPr lang="en-US" altLang="ko-KR" sz="1600" dirty="0" smtClean="0"/>
              <a:t>')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 smtClean="0"/>
              <a:t>    print(</a:t>
            </a:r>
            <a:r>
              <a:rPr lang="en-US" altLang="ko-KR" sz="1600" dirty="0" err="1" smtClean="0"/>
              <a:t>str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755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반복문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응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용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425461"/>
              </p:ext>
            </p:extLst>
          </p:nvPr>
        </p:nvGraphicFramePr>
        <p:xfrm>
          <a:off x="25400" y="1066073"/>
          <a:ext cx="12115801" cy="5652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13"/>
                <a:gridCol w="5020499"/>
                <a:gridCol w="5786789"/>
              </a:tblGrid>
              <a:tr h="55865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단순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dirty="0" smtClean="0"/>
                        <a:t>반복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반복문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( loop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반복적인 작업을 가능하게 해주는 알고리즘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1708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합계 계산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total = 1 + 2 + 3 + 4 + 5 + 6 + 7 + 8 + 9 +10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>
                          <a:solidFill>
                            <a:srgbClr val="FF0000"/>
                          </a:solidFill>
                        </a:rPr>
                        <a:t>total = 0 # </a:t>
                      </a:r>
                      <a:r>
                        <a:rPr lang="ko-KR" altLang="en-US" sz="1400" dirty="0" smtClean="0">
                          <a:solidFill>
                            <a:srgbClr val="FF0000"/>
                          </a:solidFill>
                        </a:rPr>
                        <a:t>변수 초기화</a:t>
                      </a:r>
                      <a:endParaRPr lang="pt-BR" altLang="ko-KR" sz="140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for i in range(1, 11):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</a:t>
                      </a:r>
                      <a:r>
                        <a:rPr lang="pt-BR" altLang="ko-KR" sz="1400" dirty="0" smtClean="0">
                          <a:solidFill>
                            <a:srgbClr val="FF0000"/>
                          </a:solidFill>
                        </a:rPr>
                        <a:t>total = total + i  </a:t>
                      </a:r>
                      <a:r>
                        <a:rPr lang="pt-BR" altLang="ko-KR" sz="1400" dirty="0" smtClean="0"/>
                        <a:t>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print('</a:t>
                      </a:r>
                      <a:r>
                        <a:rPr lang="ko-KR" altLang="en-US" sz="1400" dirty="0" smtClean="0"/>
                        <a:t>합계 </a:t>
                      </a:r>
                      <a:r>
                        <a:rPr lang="en-US" altLang="ko-KR" sz="1400" dirty="0" smtClean="0"/>
                        <a:t>: ', </a:t>
                      </a:r>
                      <a:r>
                        <a:rPr lang="pt-BR" altLang="ko-KR" sz="1400" dirty="0" smtClean="0"/>
                        <a:t>total)</a:t>
                      </a:r>
                    </a:p>
                  </a:txBody>
                  <a:tcPr anchor="ctr"/>
                </a:tc>
              </a:tr>
              <a:tr h="1708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더하기</a:t>
                      </a:r>
                      <a:r>
                        <a:rPr lang="en-US" altLang="ko-KR" sz="1400" baseline="0" dirty="0" smtClean="0"/>
                        <a:t>(+)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= [1, 2, 3]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b = [4,</a:t>
                      </a:r>
                      <a:r>
                        <a:rPr lang="pt-BR" altLang="ko-KR" sz="1400" baseline="0" dirty="0" smtClean="0"/>
                        <a:t> 5, 6</a:t>
                      </a:r>
                      <a:r>
                        <a:rPr lang="pt-BR" altLang="ko-KR" sz="140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 = [0, 0, 0] # </a:t>
                      </a:r>
                      <a:r>
                        <a:rPr lang="ko-KR" altLang="en-US" sz="1400" dirty="0" smtClean="0"/>
                        <a:t>리스트 초기화</a:t>
                      </a: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c[0] = a[0] +</a:t>
                      </a:r>
                      <a:r>
                        <a:rPr lang="pt-BR" altLang="ko-KR" sz="1400" baseline="0" dirty="0" smtClean="0"/>
                        <a:t> b</a:t>
                      </a:r>
                      <a:r>
                        <a:rPr lang="pt-BR" altLang="ko-KR" sz="1400" dirty="0" smtClean="0"/>
                        <a:t>[0]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c[1] = a[1] +</a:t>
                      </a:r>
                      <a:r>
                        <a:rPr lang="pt-BR" altLang="ko-KR" sz="1400" baseline="0" dirty="0" smtClean="0"/>
                        <a:t> b</a:t>
                      </a:r>
                      <a:r>
                        <a:rPr lang="pt-BR" altLang="ko-KR" sz="1400" dirty="0" smtClean="0"/>
                        <a:t>[1]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c[2] = a[2] +</a:t>
                      </a:r>
                      <a:r>
                        <a:rPr lang="pt-BR" altLang="ko-KR" sz="1400" baseline="0" dirty="0" smtClean="0"/>
                        <a:t> b</a:t>
                      </a:r>
                      <a:r>
                        <a:rPr lang="pt-BR" altLang="ko-KR" sz="1400" dirty="0" smtClean="0"/>
                        <a:t>[2]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 = [1, 2, 3]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b = [4,</a:t>
                      </a:r>
                      <a:r>
                        <a:rPr lang="pt-BR" altLang="ko-KR" sz="1400" baseline="0" dirty="0" smtClean="0"/>
                        <a:t> 5, 6</a:t>
                      </a:r>
                      <a:r>
                        <a:rPr lang="pt-BR" altLang="ko-KR" sz="1400" dirty="0" smtClean="0"/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 = [0, 0, 0]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for i in range(0,</a:t>
                      </a:r>
                      <a:r>
                        <a:rPr lang="pt-BR" altLang="ko-KR" sz="1400" baseline="0" dirty="0" smtClean="0"/>
                        <a:t> 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c[i] = a[i] +</a:t>
                      </a:r>
                      <a:r>
                        <a:rPr lang="pt-BR" altLang="ko-KR" sz="1400" baseline="0" dirty="0" smtClean="0"/>
                        <a:t> b</a:t>
                      </a:r>
                      <a:r>
                        <a:rPr lang="pt-BR" altLang="ko-KR" sz="1400" dirty="0" smtClean="0"/>
                        <a:t>[i] </a:t>
                      </a:r>
                    </a:p>
                  </a:txBody>
                  <a:tcPr anchor="ctr"/>
                </a:tc>
              </a:tr>
              <a:tr h="55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빼기</a:t>
                      </a:r>
                      <a:r>
                        <a:rPr lang="en-US" altLang="ko-KR" sz="1400" dirty="0" smtClean="0"/>
                        <a:t>(-)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c[0] = a[0] - b[0]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for i in range(0,</a:t>
                      </a:r>
                      <a:r>
                        <a:rPr lang="pt-BR" altLang="ko-KR" sz="1400" baseline="0" dirty="0" smtClean="0"/>
                        <a:t> 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c[i] = a[i] + b[i] </a:t>
                      </a:r>
                    </a:p>
                  </a:txBody>
                  <a:tcPr anchor="ctr"/>
                </a:tc>
              </a:tr>
              <a:tr h="55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곱하기</a:t>
                      </a:r>
                      <a:r>
                        <a:rPr lang="en-US" altLang="ko-KR" sz="1400" baseline="0" dirty="0" smtClean="0"/>
                        <a:t>(*)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c[0] = a[0] * b[0]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for i in range(0,</a:t>
                      </a:r>
                      <a:r>
                        <a:rPr lang="pt-BR" altLang="ko-KR" sz="1400" baseline="0" dirty="0" smtClean="0"/>
                        <a:t> 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c[i] = a[i] + b[i] </a:t>
                      </a:r>
                    </a:p>
                  </a:txBody>
                  <a:tcPr anchor="ctr"/>
                </a:tc>
              </a:tr>
              <a:tr h="558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aseline="0" dirty="0" smtClean="0"/>
                        <a:t>나누기</a:t>
                      </a:r>
                      <a:r>
                        <a:rPr lang="en-US" altLang="ko-KR" sz="1400" baseline="0" dirty="0" smtClean="0"/>
                        <a:t>(/)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c[0] = a[0] / b[0]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for i in range(0,</a:t>
                      </a:r>
                      <a:r>
                        <a:rPr lang="pt-BR" altLang="ko-KR" sz="1400" baseline="0" dirty="0" smtClean="0"/>
                        <a:t> 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c[i] = a[i] + b[i] 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756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78005"/>
              </p:ext>
            </p:extLst>
          </p:nvPr>
        </p:nvGraphicFramePr>
        <p:xfrm>
          <a:off x="25400" y="1315237"/>
          <a:ext cx="12115803" cy="5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13"/>
                <a:gridCol w="1872750"/>
                <a:gridCol w="3147750"/>
                <a:gridCol w="2889795"/>
                <a:gridCol w="2896995"/>
              </a:tblGrid>
              <a:tr h="79930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단순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dirty="0" smtClean="0"/>
                        <a:t>반복</a:t>
                      </a:r>
                      <a:endParaRPr lang="ko-KR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 smtClean="0"/>
                        <a:t>반복문</a:t>
                      </a:r>
                      <a:endParaRPr lang="ko-KR" altLang="en-US" sz="2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3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*****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print('*****')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range(5):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print('*',end='')</a:t>
                      </a:r>
                      <a:endParaRPr lang="en-US" altLang="ko-KR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B</a:t>
                      </a:r>
                    </a:p>
                  </a:txBody>
                  <a:tcPr anchor="ctr"/>
                </a:tc>
              </a:tr>
              <a:tr h="11636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</a:p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</a:p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  <a:endParaRPr lang="ko-KR" altLang="en-US" sz="2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print('*****')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print('*****')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print('*****')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3200" dirty="0" smtClean="0"/>
                        <a:t>A*3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3200" dirty="0" smtClean="0"/>
                        <a:t>(A</a:t>
                      </a:r>
                      <a:r>
                        <a:rPr lang="ko-KR" altLang="en-US" sz="3200" dirty="0" err="1" smtClean="0"/>
                        <a:t>를</a:t>
                      </a:r>
                      <a:r>
                        <a:rPr lang="ko-KR" altLang="en-US" sz="3200" dirty="0" smtClean="0"/>
                        <a:t> </a:t>
                      </a:r>
                      <a:r>
                        <a:rPr lang="en-US" altLang="ko-KR" sz="3200" dirty="0" smtClean="0"/>
                        <a:t>3</a:t>
                      </a:r>
                      <a:r>
                        <a:rPr lang="ko-KR" altLang="en-US" sz="3200" dirty="0" smtClean="0"/>
                        <a:t>회 반복</a:t>
                      </a:r>
                      <a:r>
                        <a:rPr lang="pt-BR" altLang="ko-KR" sz="32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baseline="0" dirty="0" smtClean="0"/>
                        <a:t>    B</a:t>
                      </a:r>
                      <a:endParaRPr lang="en-US" altLang="ko-KR" sz="20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B*3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(B</a:t>
                      </a:r>
                      <a:r>
                        <a:rPr lang="ko-KR" altLang="en-US" sz="3200" dirty="0" smtClean="0"/>
                        <a:t>를 </a:t>
                      </a:r>
                      <a:r>
                        <a:rPr lang="en-US" altLang="ko-KR" sz="3200" dirty="0" smtClean="0"/>
                        <a:t>3</a:t>
                      </a:r>
                      <a:r>
                        <a:rPr lang="ko-KR" altLang="en-US" sz="3200" dirty="0" smtClean="0"/>
                        <a:t>회 반복</a:t>
                      </a:r>
                      <a:r>
                        <a:rPr lang="en-US" altLang="ko-KR" sz="3200" dirty="0" smtClean="0"/>
                        <a:t>)</a:t>
                      </a:r>
                    </a:p>
                  </a:txBody>
                  <a:tcPr anchor="ctr"/>
                </a:tc>
              </a:tr>
              <a:tr h="2121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for i in range(5):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    print('*',end='')</a:t>
                      </a:r>
                      <a:endParaRPr lang="en-US" altLang="ko-KR" sz="2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    print('\n')</a:t>
                      </a:r>
                      <a:endParaRPr lang="en-US" altLang="ko-KR" sz="20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이중 루프 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51529" y="5173249"/>
            <a:ext cx="2304789" cy="67640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6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78005"/>
              </p:ext>
            </p:extLst>
          </p:nvPr>
        </p:nvGraphicFramePr>
        <p:xfrm>
          <a:off x="25400" y="1315237"/>
          <a:ext cx="12115803" cy="5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8513"/>
                <a:gridCol w="1872750"/>
                <a:gridCol w="3147750"/>
                <a:gridCol w="2889795"/>
                <a:gridCol w="2896995"/>
              </a:tblGrid>
              <a:tr h="799300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단순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ko-KR" altLang="en-US" sz="2000" dirty="0" smtClean="0"/>
                        <a:t>반복</a:t>
                      </a:r>
                      <a:endParaRPr lang="ko-KR" alt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err="1" smtClean="0"/>
                        <a:t>반복문</a:t>
                      </a:r>
                      <a:endParaRPr lang="ko-KR" altLang="en-US" sz="200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6361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*****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print('*****')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range(5):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print('*',end='')</a:t>
                      </a:r>
                      <a:endParaRPr lang="en-US" altLang="ko-KR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B</a:t>
                      </a:r>
                    </a:p>
                  </a:txBody>
                  <a:tcPr anchor="ctr"/>
                </a:tc>
              </a:tr>
              <a:tr h="11636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</a:p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</a:p>
                    <a:p>
                      <a:pPr algn="ctr" latinLnBrk="1"/>
                      <a:r>
                        <a:rPr lang="en-US" altLang="ko-KR" sz="2000" dirty="0" smtClean="0"/>
                        <a:t>*****</a:t>
                      </a:r>
                      <a:endParaRPr lang="ko-KR" altLang="en-US" sz="2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/>
                        <a:t>print('*****')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print('*****')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print('*****')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3200" dirty="0" smtClean="0"/>
                        <a:t>A*3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3200" dirty="0" smtClean="0"/>
                        <a:t>(A</a:t>
                      </a:r>
                      <a:r>
                        <a:rPr lang="ko-KR" altLang="en-US" sz="3200" dirty="0" err="1" smtClean="0"/>
                        <a:t>를</a:t>
                      </a:r>
                      <a:r>
                        <a:rPr lang="ko-KR" altLang="en-US" sz="3200" dirty="0" smtClean="0"/>
                        <a:t> </a:t>
                      </a:r>
                      <a:r>
                        <a:rPr lang="en-US" altLang="ko-KR" sz="3200" dirty="0" smtClean="0"/>
                        <a:t>3</a:t>
                      </a:r>
                      <a:r>
                        <a:rPr lang="ko-KR" altLang="en-US" sz="3200" dirty="0" smtClean="0"/>
                        <a:t>회 반복</a:t>
                      </a:r>
                      <a:r>
                        <a:rPr lang="pt-BR" altLang="ko-KR" sz="32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baseline="0" dirty="0" smtClean="0"/>
                        <a:t>    B</a:t>
                      </a:r>
                      <a:endParaRPr lang="en-US" altLang="ko-KR" sz="20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B*3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dirty="0" smtClean="0"/>
                        <a:t>(B</a:t>
                      </a:r>
                      <a:r>
                        <a:rPr lang="ko-KR" altLang="en-US" sz="3200" dirty="0" smtClean="0"/>
                        <a:t>를 </a:t>
                      </a:r>
                      <a:r>
                        <a:rPr lang="en-US" altLang="ko-KR" sz="3200" dirty="0" smtClean="0"/>
                        <a:t>3</a:t>
                      </a:r>
                      <a:r>
                        <a:rPr lang="ko-KR" altLang="en-US" sz="3200" dirty="0" smtClean="0"/>
                        <a:t>회 반복</a:t>
                      </a:r>
                      <a:r>
                        <a:rPr lang="en-US" altLang="ko-KR" sz="3200" dirty="0" smtClean="0"/>
                        <a:t>)</a:t>
                      </a:r>
                    </a:p>
                  </a:txBody>
                  <a:tcPr anchor="ctr"/>
                </a:tc>
              </a:tr>
              <a:tr h="21218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for i in range(3):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for i in range(5):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2000" dirty="0" smtClean="0"/>
                        <a:t>        print('*',end='')</a:t>
                      </a:r>
                      <a:endParaRPr lang="en-US" altLang="ko-KR" sz="20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aseline="0" dirty="0" smtClean="0"/>
                        <a:t>    print('\n')</a:t>
                      </a:r>
                      <a:endParaRPr lang="en-US" altLang="ko-KR" sz="20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이중 루프 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51529" y="5173249"/>
            <a:ext cx="2304789" cy="676405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7672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이중 루프 형식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508943"/>
              </p:ext>
            </p:extLst>
          </p:nvPr>
        </p:nvGraphicFramePr>
        <p:xfrm>
          <a:off x="190501" y="1021813"/>
          <a:ext cx="11785599" cy="5688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555"/>
                <a:gridCol w="4936297"/>
                <a:gridCol w="6218747"/>
              </a:tblGrid>
              <a:tr h="707629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단순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smtClean="0"/>
                        <a:t>반복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for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문 이용</a:t>
                      </a:r>
                      <a:endParaRPr lang="en-US" altLang="ko-KR" sz="1500" dirty="0" smtClean="0"/>
                    </a:p>
                  </a:txBody>
                  <a:tcPr anchor="ctr"/>
                </a:tc>
              </a:tr>
              <a:tr h="2202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단일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ko-KR" altLang="en-US" sz="1500" dirty="0" smtClean="0"/>
                        <a:t>변수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1')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2')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…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346')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print( 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‘ , </a:t>
                      </a:r>
                      <a:r>
                        <a:rPr lang="pt-BR" altLang="ko-KR" sz="1500" dirty="0" smtClean="0"/>
                        <a:t>i 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( </a:t>
                      </a:r>
                      <a:r>
                        <a:rPr lang="pt-BR" altLang="ko-KR" sz="1500" dirty="0" smtClean="0"/>
                        <a:t>1 ≤ </a:t>
                      </a:r>
                      <a:r>
                        <a:rPr lang="en-US" altLang="ko-KR" sz="1500" dirty="0" smtClean="0"/>
                        <a:t>i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346, i</a:t>
                      </a:r>
                      <a:r>
                        <a:rPr lang="ko-KR" altLang="en-US" sz="1500" baseline="0" dirty="0" smtClean="0"/>
                        <a:t>는 자연수 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en-US" altLang="ko-KR" sz="15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address</a:t>
                      </a:r>
                      <a:r>
                        <a:rPr lang="en-US" altLang="ko-KR" sz="1500" baseline="0" dirty="0" smtClean="0"/>
                        <a:t> = list(range(1,347))    </a:t>
                      </a:r>
                      <a:r>
                        <a:rPr lang="pt-BR" altLang="ko-KR" sz="1500" dirty="0" smtClean="0"/>
                        <a:t># address</a:t>
                      </a:r>
                      <a:r>
                        <a:rPr lang="pt-BR" altLang="ko-KR" sz="1500" baseline="0" dirty="0" smtClean="0"/>
                        <a:t> = [ 1, 2, 3, ..... , 346]</a:t>
                      </a:r>
                      <a:endParaRPr lang="en-US" altLang="ko-KR" sz="15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for i in address: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</a:t>
                      </a:r>
                      <a:r>
                        <a:rPr lang="pt-BR" altLang="ko-KR" sz="1500" dirty="0" smtClean="0"/>
                        <a:t>i)  # 1 ≤ </a:t>
                      </a:r>
                      <a:r>
                        <a:rPr lang="en-US" altLang="ko-KR" sz="1500" dirty="0" smtClean="0"/>
                        <a:t>i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346</a:t>
                      </a: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for i in range(1, 346+1):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</a:t>
                      </a:r>
                      <a:r>
                        <a:rPr lang="pt-BR" altLang="ko-KR" sz="1500" dirty="0" smtClean="0"/>
                        <a:t>i)</a:t>
                      </a:r>
                    </a:p>
                  </a:txBody>
                  <a:tcPr anchor="ctr"/>
                </a:tc>
              </a:tr>
              <a:tr h="27777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복수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ko-KR" altLang="en-US" sz="1500" dirty="0" smtClean="0"/>
                        <a:t>변수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1-1')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1-2')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1-3')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…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346-1')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346-2')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346-3')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5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',i,'-',j)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( </a:t>
                      </a:r>
                      <a:r>
                        <a:rPr lang="pt-BR" altLang="ko-KR" sz="1500" dirty="0" smtClean="0"/>
                        <a:t>1 ≤ </a:t>
                      </a:r>
                      <a:r>
                        <a:rPr lang="en-US" altLang="ko-KR" sz="1500" dirty="0" smtClean="0"/>
                        <a:t>i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346, i</a:t>
                      </a:r>
                      <a:r>
                        <a:rPr lang="ko-KR" altLang="en-US" sz="1500" baseline="0" dirty="0" smtClean="0"/>
                        <a:t>는 자연수 </a:t>
                      </a:r>
                      <a:r>
                        <a:rPr lang="en-US" altLang="ko-KR" sz="1500" baseline="0" dirty="0" smtClean="0"/>
                        <a:t>)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( 1</a:t>
                      </a:r>
                      <a:r>
                        <a:rPr lang="pt-BR" altLang="ko-KR" sz="1500" dirty="0" smtClean="0"/>
                        <a:t> ≤ </a:t>
                      </a:r>
                      <a:r>
                        <a:rPr lang="en-US" altLang="ko-KR" sz="1500" dirty="0" smtClean="0"/>
                        <a:t>j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3, j</a:t>
                      </a:r>
                      <a:r>
                        <a:rPr lang="ko-KR" altLang="en-US" sz="1500" baseline="0" dirty="0" smtClean="0"/>
                        <a:t>는 자연수 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en-US" altLang="ko-KR" sz="15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for i in range(1, 346+1):        # 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1 ≤ </a:t>
                      </a:r>
                      <a:r>
                        <a:rPr lang="en-US" altLang="ko-KR" sz="1500" dirty="0" smtClean="0"/>
                        <a:t>i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346</a:t>
                      </a: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for j in range(1, 3+1):       #  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pt-BR" altLang="ko-KR" sz="1500" dirty="0" smtClean="0"/>
                        <a:t> ≤ </a:t>
                      </a:r>
                      <a:r>
                        <a:rPr lang="en-US" altLang="ko-KR" sz="1500" dirty="0" smtClean="0"/>
                        <a:t>j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pt-BR" altLang="ko-KR" sz="1500" dirty="0" smtClean="0"/>
                        <a:t>≤</a:t>
                      </a:r>
                      <a:r>
                        <a:rPr lang="en-US" altLang="ko-KR" sz="1500" baseline="0" dirty="0" smtClean="0"/>
                        <a:t> 3</a:t>
                      </a: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        print('</a:t>
                      </a:r>
                      <a:r>
                        <a:rPr lang="ko-KR" altLang="en-US" sz="1500" dirty="0" smtClean="0"/>
                        <a:t>강원도 삼척시 </a:t>
                      </a:r>
                      <a:r>
                        <a:rPr lang="ko-KR" altLang="en-US" sz="1500" dirty="0" err="1" smtClean="0"/>
                        <a:t>중앙로</a:t>
                      </a:r>
                      <a:r>
                        <a:rPr lang="en-US" altLang="ko-KR" sz="1500" dirty="0" smtClean="0"/>
                        <a:t>',i,'-',j)</a:t>
                      </a:r>
                      <a:r>
                        <a:rPr lang="pt-BR" altLang="ko-KR" sz="1500" dirty="0" smtClean="0"/>
                        <a:t> 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500" dirty="0" smtClean="0"/>
                        <a:t>    print('\n')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5039515"/>
            <a:ext cx="3919538" cy="1667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20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770" y="1452892"/>
            <a:ext cx="3045498" cy="385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16561" y="5182146"/>
            <a:ext cx="4498974" cy="15696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2400" dirty="0"/>
              <a:t>for a in range</a:t>
            </a:r>
            <a:r>
              <a:rPr lang="en-US" altLang="ko-KR" sz="2400" dirty="0" smtClean="0"/>
              <a:t>( 2 , 9 </a:t>
            </a:r>
            <a:r>
              <a:rPr lang="en-US" altLang="ko-KR" sz="2400" dirty="0"/>
              <a:t>+ 1</a:t>
            </a:r>
            <a:r>
              <a:rPr lang="en-US" altLang="ko-KR" sz="2400" dirty="0" smtClean="0"/>
              <a:t>):</a:t>
            </a:r>
          </a:p>
          <a:p>
            <a:r>
              <a:rPr lang="en-US" altLang="ko-KR" sz="2400" dirty="0" smtClean="0"/>
              <a:t>    for </a:t>
            </a:r>
            <a:r>
              <a:rPr lang="en-US" altLang="ko-KR" sz="2400" dirty="0"/>
              <a:t>b in </a:t>
            </a:r>
            <a:r>
              <a:rPr lang="en-US" altLang="ko-KR" sz="2400" dirty="0" smtClean="0"/>
              <a:t>range( 1 , 9 </a:t>
            </a:r>
            <a:r>
              <a:rPr lang="en-US" altLang="ko-KR" sz="2400" dirty="0"/>
              <a:t>+ 1):</a:t>
            </a:r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     print</a:t>
            </a:r>
            <a:r>
              <a:rPr lang="en-US" altLang="ko-KR" sz="2400" dirty="0"/>
              <a:t>( </a:t>
            </a:r>
            <a:r>
              <a:rPr lang="en-US" altLang="ko-KR" sz="2400" dirty="0" err="1"/>
              <a:t>a</a:t>
            </a:r>
            <a:r>
              <a:rPr lang="en-US" altLang="ko-KR" sz="2400" dirty="0" err="1" smtClean="0"/>
              <a:t>,“x",</a:t>
            </a:r>
            <a:r>
              <a:rPr lang="en-US" altLang="ko-KR" sz="2400" dirty="0" err="1"/>
              <a:t>b</a:t>
            </a:r>
            <a:r>
              <a:rPr lang="en-US" altLang="ko-KR" sz="2400" dirty="0" smtClean="0"/>
              <a:t>,'=', a*b )</a:t>
            </a:r>
          </a:p>
          <a:p>
            <a:endParaRPr lang="en-US" altLang="ko-KR" sz="2400" dirty="0"/>
          </a:p>
        </p:txBody>
      </p:sp>
      <p:sp>
        <p:nvSpPr>
          <p:cNvPr id="10" name="직사각형 9"/>
          <p:cNvSpPr/>
          <p:nvPr/>
        </p:nvSpPr>
        <p:spPr>
          <a:xfrm>
            <a:off x="1127341" y="5614600"/>
            <a:ext cx="3732757" cy="778371"/>
          </a:xfrm>
          <a:prstGeom prst="rect">
            <a:avLst/>
          </a:prstGeom>
          <a:solidFill>
            <a:srgbClr val="FFC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58906" y="5211240"/>
            <a:ext cx="227337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oop 1 (</a:t>
            </a:r>
            <a:r>
              <a:rPr lang="pt-BR" altLang="ko-KR" dirty="0"/>
              <a:t> 2</a:t>
            </a:r>
            <a:r>
              <a:rPr lang="pt-BR" altLang="ko-KR" dirty="0" smtClean="0"/>
              <a:t> </a:t>
            </a:r>
            <a:r>
              <a:rPr lang="pt-BR" altLang="ko-KR" dirty="0"/>
              <a:t>≤ </a:t>
            </a:r>
            <a:r>
              <a:rPr lang="en-US" altLang="ko-KR" dirty="0" smtClean="0"/>
              <a:t>a </a:t>
            </a:r>
            <a:r>
              <a:rPr lang="pt-BR" altLang="ko-KR" dirty="0"/>
              <a:t>≤</a:t>
            </a:r>
            <a:r>
              <a:rPr lang="en-US" altLang="ko-KR" dirty="0" smtClean="0"/>
              <a:t> 9 )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733853" y="5830190"/>
            <a:ext cx="237276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l</a:t>
            </a:r>
            <a:r>
              <a:rPr lang="en-US" altLang="ko-KR" dirty="0" smtClean="0"/>
              <a:t>oop 2 ( </a:t>
            </a:r>
            <a:r>
              <a:rPr lang="pt-BR" altLang="ko-KR" dirty="0"/>
              <a:t>1</a:t>
            </a:r>
            <a:r>
              <a:rPr lang="pt-BR" altLang="ko-KR" dirty="0" smtClean="0"/>
              <a:t> </a:t>
            </a:r>
            <a:r>
              <a:rPr lang="pt-BR" altLang="ko-KR" dirty="0"/>
              <a:t>≤ </a:t>
            </a:r>
            <a:r>
              <a:rPr lang="en-US" altLang="ko-KR" dirty="0" smtClean="0"/>
              <a:t>b </a:t>
            </a:r>
            <a:r>
              <a:rPr lang="pt-BR" altLang="ko-KR" dirty="0"/>
              <a:t>≤</a:t>
            </a:r>
            <a:r>
              <a:rPr lang="en-US" altLang="ko-KR" dirty="0" smtClean="0"/>
              <a:t> 9 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5267727" y="5295698"/>
            <a:ext cx="403497" cy="184666"/>
          </a:xfrm>
          <a:prstGeom prst="rightArrow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4962395" y="5908428"/>
            <a:ext cx="710918" cy="184666"/>
          </a:xfrm>
          <a:prstGeom prst="rightArrow">
            <a:avLst/>
          </a:prstGeom>
          <a:solidFill>
            <a:schemeClr val="accent6">
              <a:alpha val="29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2300" y="1035995"/>
            <a:ext cx="7327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반복문</a:t>
            </a:r>
            <a:r>
              <a:rPr lang="ko-KR" altLang="en-US" dirty="0" smtClean="0"/>
              <a:t> 안에 </a:t>
            </a:r>
            <a:r>
              <a:rPr lang="ko-KR" altLang="en-US" dirty="0" err="1" smtClean="0"/>
              <a:t>반복문이</a:t>
            </a:r>
            <a:r>
              <a:rPr lang="ko-KR" altLang="en-US" dirty="0" smtClean="0"/>
              <a:t> 들어가는 형태를 중첩 루프</a:t>
            </a:r>
            <a:r>
              <a:rPr lang="en-US" altLang="ko-KR" dirty="0" smtClean="0"/>
              <a:t>(</a:t>
            </a:r>
            <a:r>
              <a:rPr lang="ko-KR" altLang="en-US" dirty="0" smtClean="0"/>
              <a:t>다중 루프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7937501" y="6200040"/>
            <a:ext cx="4114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chemeClr val="dk1"/>
                </a:solidFill>
              </a:rPr>
              <a:t>- </a:t>
            </a:r>
            <a:r>
              <a:rPr lang="en-US" altLang="ko-KR" sz="1600" dirty="0">
                <a:solidFill>
                  <a:schemeClr val="dk1"/>
                </a:solidFill>
              </a:rPr>
              <a:t>range( 1</a:t>
            </a:r>
            <a:r>
              <a:rPr lang="en-US" altLang="ko-KR" sz="1600" dirty="0" smtClean="0">
                <a:solidFill>
                  <a:schemeClr val="dk1"/>
                </a:solidFill>
              </a:rPr>
              <a:t>, 10)      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en-US" altLang="ko-KR" sz="1600" dirty="0" smtClean="0">
                <a:solidFill>
                  <a:schemeClr val="dk1"/>
                </a:solidFill>
              </a:rPr>
              <a:t>1,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en-US" altLang="ko-KR" sz="1600" dirty="0" smtClean="0">
                <a:solidFill>
                  <a:schemeClr val="dk1"/>
                </a:solidFill>
              </a:rPr>
              <a:t>, ….,9 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(10</a:t>
            </a:r>
            <a:r>
              <a:rPr lang="ko-KR" altLang="en-US" sz="1600" b="1" dirty="0" smtClean="0">
                <a:solidFill>
                  <a:srgbClr val="FF0000"/>
                </a:solidFill>
              </a:rPr>
              <a:t>은 포함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X)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en-US" altLang="ko-KR" sz="1600" dirty="0" smtClean="0">
                <a:solidFill>
                  <a:schemeClr val="dk1"/>
                </a:solidFill>
              </a:rPr>
              <a:t>- range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chemeClr val="dk1"/>
                </a:solidFill>
              </a:rPr>
              <a:t>0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dk1"/>
                </a:solidFill>
              </a:rPr>
              <a:t>10</a:t>
            </a:r>
            <a:r>
              <a:rPr lang="en-US" altLang="ko-KR" sz="1600" dirty="0"/>
              <a:t>, </a:t>
            </a:r>
            <a:r>
              <a:rPr lang="en-US" altLang="ko-KR" sz="1600" dirty="0">
                <a:solidFill>
                  <a:schemeClr val="dk1"/>
                </a:solidFill>
              </a:rPr>
              <a:t>2</a:t>
            </a:r>
            <a:r>
              <a:rPr lang="en-US" altLang="ko-KR" sz="1600" dirty="0"/>
              <a:t>)  : 0, 2, 4, 6, </a:t>
            </a:r>
            <a:r>
              <a:rPr lang="en-US" altLang="ko-KR" sz="1600" dirty="0" smtClean="0"/>
              <a:t>8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 </a:t>
            </a:r>
            <a:endParaRPr lang="en-US" altLang="ko-KR" sz="1600" b="1" dirty="0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600" y="4604695"/>
            <a:ext cx="3784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구구단</a:t>
            </a:r>
            <a:r>
              <a:rPr lang="en-US" altLang="ko-KR" dirty="0" smtClean="0"/>
              <a:t>(a x b)</a:t>
            </a:r>
            <a:r>
              <a:rPr lang="ko-KR" altLang="en-US" dirty="0" smtClean="0"/>
              <a:t> 출력하는 프로그램 </a:t>
            </a:r>
            <a:endParaRPr lang="ko-KR" altLang="en-US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7" y="1585615"/>
            <a:ext cx="5963027" cy="2536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606" y="1920500"/>
            <a:ext cx="2074594" cy="2074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이중 루프 응용 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375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[05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함수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0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005814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데이터 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13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슈퍼컴퓨터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OS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점유율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(1995 ~ 2015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년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 r="3495"/>
          <a:stretch/>
        </p:blipFill>
        <p:spPr bwMode="auto">
          <a:xfrm>
            <a:off x="1857828" y="1120776"/>
            <a:ext cx="9114971" cy="563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28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1394043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72" y="1538803"/>
            <a:ext cx="5211626" cy="769441"/>
            <a:chOff x="5376075" y="1656674"/>
            <a:chExt cx="3757874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5875298" y="1723251"/>
              <a:ext cx="3258651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함수 개념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793673" y="2696370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42072" y="2841130"/>
            <a:ext cx="5690763" cy="769441"/>
            <a:chOff x="5376075" y="1656674"/>
            <a:chExt cx="410335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5884456" y="1723249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함수 응용 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9E3F2446-43F2-4329-94C3-8386AC65B427}"/>
              </a:ext>
            </a:extLst>
          </p:cNvPr>
          <p:cNvGrpSpPr/>
          <p:nvPr/>
        </p:nvGrpSpPr>
        <p:grpSpPr>
          <a:xfrm>
            <a:off x="4806373" y="3991770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:a16="http://schemas.microsoft.com/office/drawing/2014/main" xmlns="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:a16="http://schemas.microsoft.com/office/drawing/2014/main" xmlns="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xmlns="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48008058-1654-4682-9EF9-1B4B0B7E65E1}"/>
              </a:ext>
            </a:extLst>
          </p:cNvPr>
          <p:cNvGrpSpPr/>
          <p:nvPr/>
        </p:nvGrpSpPr>
        <p:grpSpPr>
          <a:xfrm>
            <a:off x="5354772" y="4136530"/>
            <a:ext cx="5690763" cy="769441"/>
            <a:chOff x="5376075" y="1656674"/>
            <a:chExt cx="4103359" cy="55481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5BFFA8CB-8C14-441B-8DC9-8008821F1651}"/>
                </a:ext>
              </a:extLst>
            </p:cNvPr>
            <p:cNvSpPr/>
            <p:nvPr/>
          </p:nvSpPr>
          <p:spPr>
            <a:xfrm>
              <a:off x="5884456" y="1723250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이미지 데이터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290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개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278307"/>
              </p:ext>
            </p:extLst>
          </p:nvPr>
        </p:nvGraphicFramePr>
        <p:xfrm>
          <a:off x="99787" y="1086734"/>
          <a:ext cx="11976099" cy="570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"/>
                <a:gridCol w="3924300"/>
                <a:gridCol w="7137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수학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의미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함수는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입력값에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따라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출력값을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만들어 내는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‘블랙 박스’와 같다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반복적으로 사용되는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부분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묶어서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프로그램을 여러 개의 함수로 나누어 작성하면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흐름을 일목요연하게 볼 수 있음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모듈화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프로그램에 문제가 발생하거나 기능의 변경이 필요할 때에도 손쉽게 유지보수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재활용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개념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1-1.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baguette </a:t>
                      </a:r>
                      <a:r>
                        <a:rPr lang="en-US" altLang="ko-KR" sz="1400" baseline="0" dirty="0" smtClean="0"/>
                        <a:t>(1, 1, 1)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1-2. </a:t>
                      </a:r>
                      <a:r>
                        <a:rPr lang="ko-KR" altLang="en-US" sz="1400" baseline="0" dirty="0" smtClean="0"/>
                        <a:t>큰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바게트빵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baguette</a:t>
                      </a:r>
                      <a:r>
                        <a:rPr lang="en-US" altLang="ko-KR" sz="1400" baseline="0" dirty="0" smtClean="0"/>
                        <a:t>(1.5, 1.5, 2)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2-1. </a:t>
                      </a:r>
                      <a:r>
                        <a:rPr lang="ko-KR" altLang="en-US" sz="1400" baseline="0" dirty="0" err="1" smtClean="0"/>
                        <a:t>파운트케익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0.5,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2-2.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0, 1, 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baguette(milk,</a:t>
                      </a:r>
                      <a:r>
                        <a:rPr lang="en-US" altLang="ko-KR" sz="1400" baseline="0" dirty="0" smtClean="0"/>
                        <a:t>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baking(milk,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,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y = f(x) = 2x+1 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z = plus(x, y) =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f(x):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y = 2*x + 1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plus(x, y):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total = x +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total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/>
          <a:stretch/>
        </p:blipFill>
        <p:spPr bwMode="auto">
          <a:xfrm>
            <a:off x="2995082" y="5065485"/>
            <a:ext cx="1850873" cy="158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8" y="3103753"/>
            <a:ext cx="3425371" cy="24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273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24" y="1211502"/>
            <a:ext cx="7975776" cy="344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23148" r="16389" b="19621"/>
          <a:stretch/>
        </p:blipFill>
        <p:spPr bwMode="auto">
          <a:xfrm>
            <a:off x="151801" y="3378200"/>
            <a:ext cx="4356697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22963" r="30139" b="19622"/>
          <a:stretch/>
        </p:blipFill>
        <p:spPr bwMode="auto">
          <a:xfrm>
            <a:off x="8690791" y="3441700"/>
            <a:ext cx="3259185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변수 범위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3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99808"/>
              </p:ext>
            </p:extLst>
          </p:nvPr>
        </p:nvGraphicFramePr>
        <p:xfrm>
          <a:off x="112487" y="1124834"/>
          <a:ext cx="11965213" cy="554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90"/>
                <a:gridCol w="2369523"/>
                <a:gridCol w="2908300"/>
                <a:gridCol w="5486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 값이 없는 함수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(No</a:t>
                      </a:r>
                      <a:r>
                        <a:rPr lang="en-US" altLang="ko-KR" sz="1500" baseline="0" dirty="0" smtClean="0"/>
                        <a:t> return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ko-KR" altLang="en-US" sz="1500" dirty="0" smtClean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2</a:t>
                      </a:r>
                      <a:r>
                        <a:rPr lang="ko-KR" altLang="en-US" sz="1500" dirty="0" smtClean="0"/>
                        <a:t>개 이상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(definition)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say():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print(‘Hi python !’)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return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minus(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 return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문은 함수 내에서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번만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96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호출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(call)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say()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add(1,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 = add(1,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y = minus(1,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x, y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a, b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값이 없음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에러 발생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</a:t>
                      </a:r>
                      <a:endParaRPr lang="en-US" altLang="ko-KR" sz="1500" dirty="0" smtClean="0"/>
                    </a:p>
                    <a:p>
                      <a:pPr algn="ctr" latinLnBrk="1"/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(Output)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Hi python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minus(1, 2)</a:t>
                      </a:r>
                      <a:r>
                        <a:rPr lang="pt-BR" altLang="ko-KR" sz="1400" baseline="0" dirty="0" smtClean="0"/>
                        <a:t> )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x, y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add_mul(1,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형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태</a:t>
            </a:r>
          </a:p>
        </p:txBody>
      </p:sp>
    </p:spTree>
    <p:extLst>
      <p:ext uri="{BB962C8B-B14F-4D97-AF65-F5344CB8AC3E}">
        <p14:creationId xmlns:p14="http://schemas.microsoft.com/office/powerpoint/2010/main" val="22750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라이브러리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(or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패키지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78869"/>
              </p:ext>
            </p:extLst>
          </p:nvPr>
        </p:nvGraphicFramePr>
        <p:xfrm>
          <a:off x="112487" y="1124834"/>
          <a:ext cx="1197791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056"/>
                <a:gridCol w="1785257"/>
                <a:gridCol w="7213600"/>
              </a:tblGrid>
              <a:tr h="185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 프로그래밍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함수化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모듈化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함수의 함수 ≒ 합성 함수 ≒ </a:t>
                      </a:r>
                      <a:r>
                        <a:rPr lang="en-US" altLang="ko-KR" sz="1400" dirty="0" smtClean="0"/>
                        <a:t>cal_4( f(</a:t>
                      </a:r>
                      <a:r>
                        <a:rPr lang="en-US" altLang="ko-KR" sz="1400" dirty="0" err="1" smtClean="0"/>
                        <a:t>a,b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en-US" altLang="ko-KR" sz="1400" baseline="0" dirty="0" smtClean="0"/>
                        <a:t> ,</a:t>
                      </a:r>
                      <a:r>
                        <a:rPr lang="en-US" altLang="ko-KR" sz="1400" dirty="0" smtClean="0"/>
                        <a:t> mark)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295642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mark = input('+,-,*,/ 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중 선택 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:')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print('\n')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a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input('a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b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input('b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a*b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a/b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if(a&gt;=b):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if(a&lt;b):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b-a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if(mark == '-') and (a&lt;b):    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add(x,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return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subtraction(x,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x*y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div(x,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x/y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cal_4(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a,b,mark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 :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add(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subtraction(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div(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c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33" y="3033486"/>
            <a:ext cx="4794507" cy="316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851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1" y="4111897"/>
            <a:ext cx="4735076" cy="20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9" y="2127341"/>
            <a:ext cx="3151394" cy="348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6"/>
          <a:stretch/>
        </p:blipFill>
        <p:spPr bwMode="auto">
          <a:xfrm>
            <a:off x="6366178" y="1262743"/>
            <a:ext cx="4842269" cy="25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28206" b="28850"/>
          <a:stretch/>
        </p:blipFill>
        <p:spPr bwMode="auto">
          <a:xfrm>
            <a:off x="78663" y="3744686"/>
            <a:ext cx="2197780" cy="107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왼쪽 중괄호 4"/>
          <p:cNvSpPr/>
          <p:nvPr/>
        </p:nvSpPr>
        <p:spPr>
          <a:xfrm>
            <a:off x="2307747" y="3197483"/>
            <a:ext cx="333853" cy="2158295"/>
          </a:xfrm>
          <a:prstGeom prst="leftBrace">
            <a:avLst>
              <a:gd name="adj1" fmla="val 0"/>
              <a:gd name="adj2" fmla="val 50000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라이브러리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패키지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54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[06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강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]</a:t>
            </a:r>
            <a: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입출력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9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518053"/>
              </p:ext>
            </p:extLst>
          </p:nvPr>
        </p:nvGraphicFramePr>
        <p:xfrm>
          <a:off x="568259" y="1172629"/>
          <a:ext cx="9828344" cy="5378483"/>
        </p:xfrm>
        <a:graphic>
          <a:graphicData uri="http://schemas.openxmlformats.org/drawingml/2006/table">
            <a:tbl>
              <a:tblPr/>
              <a:tblGrid>
                <a:gridCol w="847803"/>
                <a:gridCol w="7078286"/>
                <a:gridCol w="1902255"/>
              </a:tblGrid>
              <a:tr h="3715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715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400" b="1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3-1.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400" b="1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이중루프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– for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5-2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</a:t>
                      </a:r>
                      <a:r>
                        <a:rPr lang="ko-KR" altLang="en-US" sz="1400" b="1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반환값</a:t>
                      </a: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71739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6-1.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입력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출력 </a:t>
                      </a:r>
                      <a:endParaRPr lang="en-US" altLang="ko-KR" sz="1400" b="1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6-2.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484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7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이미지 데이터 이해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80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D3A16852-3B19-4B91-81AF-44A92A6D7C03}"/>
              </a:ext>
            </a:extLst>
          </p:cNvPr>
          <p:cNvGrpSpPr/>
          <p:nvPr/>
        </p:nvGrpSpPr>
        <p:grpSpPr>
          <a:xfrm>
            <a:off x="4793673" y="998872"/>
            <a:ext cx="6442363" cy="1080000"/>
            <a:chOff x="4793673" y="1205344"/>
            <a:chExt cx="6442363" cy="1080000"/>
          </a:xfrm>
        </p:grpSpPr>
        <p:sp>
          <p:nvSpPr>
            <p:cNvPr id="33" name="육각형 32"/>
            <p:cNvSpPr/>
            <p:nvPr/>
          </p:nvSpPr>
          <p:spPr>
            <a:xfrm>
              <a:off x="4793673" y="1205344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4" name="화살표: 오각형 3">
              <a:extLst>
                <a:ext uri="{FF2B5EF4-FFF2-40B4-BE49-F238E27FC236}">
                  <a16:creationId xmlns:a16="http://schemas.microsoft.com/office/drawing/2014/main" xmlns="" id="{3F788CB8-73AE-41C5-807C-AF14D1C85671}"/>
                </a:ext>
              </a:extLst>
            </p:cNvPr>
            <p:cNvSpPr/>
            <p:nvPr/>
          </p:nvSpPr>
          <p:spPr>
            <a:xfrm>
              <a:off x="5632954" y="1329846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xmlns="" id="{C2C025D7-84D4-4546-BFD3-14F210208BCA}"/>
                </a:ext>
              </a:extLst>
            </p:cNvPr>
            <p:cNvSpPr/>
            <p:nvPr/>
          </p:nvSpPr>
          <p:spPr>
            <a:xfrm>
              <a:off x="5196182" y="1322781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342071" y="1143632"/>
            <a:ext cx="5703462" cy="769441"/>
            <a:chOff x="5376075" y="1656674"/>
            <a:chExt cx="4112516" cy="554811"/>
          </a:xfrm>
        </p:grpSpPr>
        <p:sp>
          <p:nvSpPr>
            <p:cNvPr id="18" name="직사각형 17"/>
            <p:cNvSpPr/>
            <p:nvPr/>
          </p:nvSpPr>
          <p:spPr>
            <a:xfrm>
              <a:off x="5893612" y="1723251"/>
              <a:ext cx="3594979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화면 입출력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5987E73B-5ACA-4B9F-870A-F134604467CA}"/>
              </a:ext>
            </a:extLst>
          </p:cNvPr>
          <p:cNvGrpSpPr/>
          <p:nvPr/>
        </p:nvGrpSpPr>
        <p:grpSpPr>
          <a:xfrm>
            <a:off x="4793673" y="2301199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:a16="http://schemas.microsoft.com/office/drawing/2014/main" xmlns="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:a16="http://schemas.microsoft.com/office/drawing/2014/main" xmlns="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3F4E5974-F99B-4E16-B3A8-39C2FC342760}"/>
              </a:ext>
            </a:extLst>
          </p:cNvPr>
          <p:cNvGrpSpPr/>
          <p:nvPr/>
        </p:nvGrpSpPr>
        <p:grpSpPr>
          <a:xfrm>
            <a:off x="5342072" y="2445959"/>
            <a:ext cx="5211626" cy="769441"/>
            <a:chOff x="5376075" y="1656674"/>
            <a:chExt cx="3757874" cy="554811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718E8629-A095-4DB6-B247-4C40B6397302}"/>
                </a:ext>
              </a:extLst>
            </p:cNvPr>
            <p:cNvSpPr/>
            <p:nvPr/>
          </p:nvSpPr>
          <p:spPr>
            <a:xfrm>
              <a:off x="5875298" y="1723251"/>
              <a:ext cx="3258651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파일 입출력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82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화면 입출력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(input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print)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30056"/>
              </p:ext>
            </p:extLst>
          </p:nvPr>
        </p:nvGraphicFramePr>
        <p:xfrm>
          <a:off x="69971" y="1014921"/>
          <a:ext cx="1204880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5267"/>
                <a:gridCol w="3210243"/>
                <a:gridCol w="3065780"/>
                <a:gridCol w="4267518"/>
              </a:tblGrid>
              <a:tr h="259121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문자열 </a:t>
                      </a:r>
                      <a:r>
                        <a:rPr lang="en-US" altLang="ko-KR" sz="1400" dirty="0" smtClean="0"/>
                        <a:t>(string)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정수형 </a:t>
                      </a:r>
                      <a:r>
                        <a:rPr lang="en-US" altLang="ko-KR" sz="1400" dirty="0" smtClean="0"/>
                        <a:t>(integer)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/>
                        <a:t>실수형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(float)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6435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입력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(input)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/>
                        <a:t>str_1</a:t>
                      </a:r>
                      <a:r>
                        <a:rPr lang="en-US" altLang="ko-KR" sz="1400" baseline="0" dirty="0" smtClean="0"/>
                        <a:t> = input()</a:t>
                      </a:r>
                    </a:p>
                    <a:p>
                      <a:pPr algn="l"/>
                      <a:endParaRPr lang="en-US" altLang="ko-KR" sz="1400" baseline="0" dirty="0" smtClean="0"/>
                    </a:p>
                    <a:p>
                      <a:pPr algn="l"/>
                      <a:r>
                        <a:rPr lang="en-US" altLang="ko-KR" sz="1400" baseline="0" dirty="0" smtClean="0"/>
                        <a:t>name = input('</a:t>
                      </a:r>
                      <a:r>
                        <a:rPr lang="ko-KR" altLang="en-US" sz="1400" baseline="0" dirty="0" smtClean="0"/>
                        <a:t>이름을 입력하세요 </a:t>
                      </a:r>
                      <a:r>
                        <a:rPr lang="en-US" altLang="ko-KR" sz="1400" baseline="0" dirty="0" smtClean="0"/>
                        <a:t>: 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aseline="0" dirty="0" smtClean="0"/>
                        <a:t>s</a:t>
                      </a:r>
                      <a:r>
                        <a:rPr lang="en-US" altLang="ko-KR" sz="1400" baseline="0" dirty="0" smtClean="0"/>
                        <a:t>tr_1</a:t>
                      </a:r>
                      <a:r>
                        <a:rPr lang="pt-BR" altLang="ko-KR" sz="1400" dirty="0" smtClean="0"/>
                        <a:t> = input('</a:t>
                      </a:r>
                      <a:r>
                        <a:rPr lang="ko-KR" altLang="en-US" sz="1400" dirty="0" smtClean="0"/>
                        <a:t>정수를 입력하세요</a:t>
                      </a:r>
                      <a:r>
                        <a:rPr lang="en-US" altLang="ko-KR" sz="1400" dirty="0" smtClean="0"/>
                        <a:t>: ')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str_1, str_2 = input('</a:t>
                      </a:r>
                      <a:r>
                        <a:rPr lang="ko-KR" altLang="en-US" sz="1400" dirty="0" smtClean="0"/>
                        <a:t>두 실수를 입력하세요</a:t>
                      </a:r>
                      <a:r>
                        <a:rPr lang="en-US" altLang="ko-KR" sz="1400" dirty="0" smtClean="0"/>
                        <a:t>: ').split()</a:t>
                      </a:r>
                    </a:p>
                  </a:txBody>
                  <a:tcPr anchor="ctr"/>
                </a:tc>
              </a:tr>
              <a:tr h="4405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형변환</a:t>
                      </a:r>
                      <a:endParaRPr lang="en-US" altLang="ko-KR" sz="140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(</a:t>
                      </a:r>
                      <a:r>
                        <a:rPr lang="en-US" altLang="ko-KR" sz="1400" dirty="0" err="1" smtClean="0"/>
                        <a:t>str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 numeric</a:t>
                      </a:r>
                      <a:r>
                        <a:rPr lang="en-US" altLang="ko-KR" sz="1400" dirty="0" smtClean="0"/>
                        <a:t>)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i = int(str_1)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f_1 = </a:t>
                      </a:r>
                      <a:r>
                        <a:rPr lang="en-US" altLang="ko-KR" sz="1400" dirty="0" smtClean="0"/>
                        <a:t>float</a:t>
                      </a:r>
                      <a:r>
                        <a:rPr lang="pt-BR" altLang="ko-KR" sz="1400" dirty="0" smtClean="0"/>
                        <a:t>(str_1)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f_2 = </a:t>
                      </a:r>
                      <a:r>
                        <a:rPr lang="en-US" altLang="ko-KR" sz="1400" dirty="0" smtClean="0"/>
                        <a:t>float</a:t>
                      </a:r>
                      <a:r>
                        <a:rPr lang="pt-BR" altLang="ko-KR" sz="1400" dirty="0" smtClean="0"/>
                        <a:t>(str_2)</a:t>
                      </a:r>
                    </a:p>
                  </a:txBody>
                  <a:tcPr anchor="ctr"/>
                </a:tc>
              </a:tr>
              <a:tr h="1347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출력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(print)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/>
                        <a:t>print(str_1)</a:t>
                      </a:r>
                    </a:p>
                    <a:p>
                      <a:pPr algn="l"/>
                      <a:endParaRPr lang="en-US" altLang="ko-KR" sz="1400" baseline="0" dirty="0" smtClean="0"/>
                    </a:p>
                    <a:p>
                      <a:pPr algn="l"/>
                      <a:r>
                        <a:rPr lang="en-US" altLang="ko-KR" sz="1400" dirty="0" smtClean="0"/>
                        <a:t>print('</a:t>
                      </a:r>
                      <a:r>
                        <a:rPr lang="ko-KR" altLang="en-US" sz="1400" dirty="0" smtClean="0"/>
                        <a:t>당신의 이름은</a:t>
                      </a:r>
                      <a:r>
                        <a:rPr lang="en-US" altLang="ko-KR" sz="1400" dirty="0" smtClean="0"/>
                        <a:t>', name, '</a:t>
                      </a:r>
                      <a:r>
                        <a:rPr lang="ko-KR" altLang="en-US" sz="1400" dirty="0" smtClean="0"/>
                        <a:t>이군요</a:t>
                      </a:r>
                      <a:r>
                        <a:rPr lang="en-US" altLang="ko-KR" sz="1400" dirty="0" smtClean="0"/>
                        <a:t>')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print(str_1)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print(type(str_1))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str_1, </a:t>
                      </a:r>
                      <a:r>
                        <a:rPr lang="en-US" altLang="ko-KR" sz="1400" dirty="0" smtClean="0"/>
                        <a:t>type(str_1) </a:t>
                      </a:r>
                      <a:r>
                        <a:rPr lang="pt-BR" altLang="ko-KR" sz="140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i, type(i)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print('</a:t>
                      </a:r>
                      <a:r>
                        <a:rPr lang="ko-KR" altLang="en-US" sz="1400" dirty="0" smtClean="0"/>
                        <a:t>입력한 수는</a:t>
                      </a:r>
                      <a:r>
                        <a:rPr lang="en-US" altLang="ko-KR" sz="1400" dirty="0" smtClean="0"/>
                        <a:t>',</a:t>
                      </a:r>
                      <a:r>
                        <a:rPr lang="pt-BR" altLang="ko-KR" sz="1400" dirty="0" smtClean="0"/>
                        <a:t>i, 'type is', type(i))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print('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입력한 두 수는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:',)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print('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두 수의 합은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:' ,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print('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두 수의 곱은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:' ,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print('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두 수의 </a:t>
                      </a:r>
                      <a:r>
                        <a:rPr lang="ko-KR" altLang="en-US" sz="1400" b="1" dirty="0" err="1" smtClean="0">
                          <a:solidFill>
                            <a:srgbClr val="FF0000"/>
                          </a:solidFill>
                        </a:rPr>
                        <a:t>차은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:' ,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세 수의 합은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pt-BR" altLang="ko-KR" sz="14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20729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Remark</a:t>
                      </a:r>
                      <a:endParaRPr lang="ko-KR" altLang="en-US" sz="1400" dirty="0"/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파이썬은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함수를 사용하여 키보드 입력을 받는다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출력하고 싶은 메시지는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함수의 인자로 전달하면 된다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input </a:t>
                      </a:r>
                      <a:r>
                        <a:rPr lang="ko-KR" altLang="en-US" sz="14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함수의 </a:t>
                      </a:r>
                      <a:r>
                        <a:rPr lang="ko-KR" altLang="en-US" sz="1400" b="1" i="0" kern="1200" dirty="0" err="1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리턴값은</a:t>
                      </a:r>
                      <a:r>
                        <a:rPr lang="ko-KR" altLang="en-US" sz="14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문자열이다</a:t>
                      </a:r>
                      <a:r>
                        <a:rPr lang="en-US" altLang="ko-KR" sz="1400" b="1" i="0" kern="1200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i="0" kern="1200" dirty="0" smtClean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4.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문자열</a:t>
                      </a:r>
                      <a:r>
                        <a:rPr lang="ko-KR" altLang="en-US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정수 변환</a:t>
                      </a:r>
                      <a:r>
                        <a:rPr lang="ko-KR" altLang="en-US" sz="1400" b="1" baseline="0" dirty="0" smtClean="0">
                          <a:solidFill>
                            <a:srgbClr val="FF0000"/>
                          </a:solidFill>
                        </a:rPr>
                        <a:t> 함수 </a:t>
                      </a:r>
                      <a:r>
                        <a:rPr lang="en-US" altLang="ko-KR" sz="1400" b="1" dirty="0" err="1" smtClean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()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5.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문자열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 실수</a:t>
                      </a:r>
                      <a:r>
                        <a:rPr lang="ko-KR" altLang="en-US" sz="1400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400" b="1" dirty="0" smtClean="0">
                          <a:solidFill>
                            <a:srgbClr val="FF0000"/>
                          </a:solidFill>
                        </a:rPr>
                        <a:t>변환</a:t>
                      </a:r>
                      <a:r>
                        <a:rPr lang="ko-KR" altLang="en-US" sz="1400" b="1" baseline="0" dirty="0" smtClean="0">
                          <a:solidFill>
                            <a:srgbClr val="FF0000"/>
                          </a:solidFill>
                        </a:rPr>
                        <a:t> 함수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float()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6. </a:t>
                      </a:r>
                      <a:r>
                        <a:rPr lang="ko-KR" altLang="en-US" sz="1400" dirty="0" smtClean="0"/>
                        <a:t>숫자 </a:t>
                      </a:r>
                      <a:r>
                        <a:rPr lang="en-US" altLang="ko-KR" sz="14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dirty="0" smtClean="0"/>
                        <a:t>문자열 변환</a:t>
                      </a:r>
                      <a:r>
                        <a:rPr lang="ko-KR" altLang="en-US" sz="1400" baseline="0" dirty="0" smtClean="0"/>
                        <a:t> 함수 </a:t>
                      </a:r>
                      <a:r>
                        <a:rPr lang="en-US" altLang="ko-KR" sz="1400" baseline="0" dirty="0" smtClean="0"/>
                        <a:t>: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err="1" smtClean="0"/>
                        <a:t>str</a:t>
                      </a:r>
                      <a:r>
                        <a:rPr lang="en-US" altLang="ko-KR" sz="1400" dirty="0" smtClean="0"/>
                        <a:t>()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9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윈도우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비교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816" y="1027801"/>
            <a:ext cx="44196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58" y="1027801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352" y="3945176"/>
            <a:ext cx="438150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62" y="3942456"/>
            <a:ext cx="441007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0345" y="1049964"/>
            <a:ext cx="1062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Security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500962" y="1049964"/>
            <a:ext cx="16551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Compatibility</a:t>
            </a:r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범용성</a:t>
            </a:r>
            <a:r>
              <a:rPr lang="en-US" altLang="ko-KR" b="1" dirty="0" smtClean="0"/>
              <a:t>)</a:t>
            </a:r>
            <a:endParaRPr lang="en-US" altLang="ko-KR" dirty="0"/>
          </a:p>
        </p:txBody>
      </p:sp>
      <p:sp>
        <p:nvSpPr>
          <p:cNvPr id="5" name="직사각형 4"/>
          <p:cNvSpPr/>
          <p:nvPr/>
        </p:nvSpPr>
        <p:spPr>
          <a:xfrm>
            <a:off x="0" y="3942456"/>
            <a:ext cx="1460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Ease of Use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0471937" y="3947003"/>
            <a:ext cx="1749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Resource and </a:t>
            </a:r>
          </a:p>
          <a:p>
            <a:r>
              <a:rPr lang="en-US" altLang="ko-KR" b="1" dirty="0" smtClean="0"/>
              <a:t>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888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파일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쓰기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읽기 형식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809058"/>
              </p:ext>
            </p:extLst>
          </p:nvPr>
        </p:nvGraphicFramePr>
        <p:xfrm>
          <a:off x="130631" y="1080586"/>
          <a:ext cx="11912599" cy="56540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68973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파일</a:t>
                      </a:r>
                      <a:r>
                        <a:rPr lang="en-US" altLang="ko-KR" sz="1400" dirty="0" smtClean="0"/>
                        <a:t> </a:t>
                      </a:r>
                      <a:r>
                        <a:rPr lang="ko-KR" altLang="en-US" sz="1400" dirty="0" smtClean="0"/>
                        <a:t>쓰기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파일 읽기</a:t>
                      </a:r>
                    </a:p>
                  </a:txBody>
                  <a:tcPr anchor="ctr"/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파일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열기</a:t>
                      </a:r>
                      <a:endParaRPr lang="ko-KR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파일 객체 </a:t>
                      </a:r>
                      <a:r>
                        <a:rPr lang="en-US" altLang="ko-KR" sz="1400" dirty="0" smtClean="0"/>
                        <a:t>= open(</a:t>
                      </a:r>
                      <a:r>
                        <a:rPr lang="ko-KR" altLang="en-US" sz="1400" dirty="0" smtClean="0"/>
                        <a:t>파일 이름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ko-KR" altLang="en-US" sz="1400" dirty="0" smtClean="0"/>
                        <a:t>파일 열기 모드</a:t>
                      </a:r>
                      <a:r>
                        <a:rPr lang="en-US" altLang="ko-KR" sz="1400" dirty="0" smtClean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</a:tr>
              <a:tr h="4558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열기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모드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w  :</a:t>
                      </a:r>
                      <a:r>
                        <a:rPr lang="en-US" altLang="ko-KR" sz="1400" baseline="0" dirty="0" smtClean="0"/>
                        <a:t>   </a:t>
                      </a:r>
                      <a:r>
                        <a:rPr lang="ko-KR" altLang="en-US" sz="1400" dirty="0" smtClean="0"/>
                        <a:t>쓰기모드</a:t>
                      </a:r>
                      <a:r>
                        <a:rPr lang="en-US" altLang="ko-KR" sz="1400" dirty="0" smtClean="0"/>
                        <a:t>(write)</a:t>
                      </a:r>
                      <a:r>
                        <a:rPr lang="ko-KR" altLang="en-US" sz="1400" dirty="0" smtClean="0"/>
                        <a:t>  </a:t>
                      </a: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파일에 내용을 쓸 때 사용</a:t>
                      </a:r>
                    </a:p>
                    <a:p>
                      <a:r>
                        <a:rPr lang="en-US" altLang="ko-KR" sz="1400" dirty="0" smtClean="0"/>
                        <a:t>a   :  </a:t>
                      </a:r>
                      <a:r>
                        <a:rPr lang="ko-KR" altLang="en-US" sz="1400" dirty="0" smtClean="0"/>
                        <a:t>추가모드</a:t>
                      </a:r>
                      <a:r>
                        <a:rPr lang="en-US" altLang="ko-KR" sz="1400" dirty="0" smtClean="0"/>
                        <a:t>(add)</a:t>
                      </a:r>
                      <a:r>
                        <a:rPr lang="ko-KR" altLang="en-US" sz="1400" dirty="0" smtClean="0"/>
                        <a:t>   </a:t>
                      </a: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파일의 마지막에 새로운 내용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dirty="0" smtClean="0"/>
                        <a:t>r    : </a:t>
                      </a:r>
                      <a:r>
                        <a:rPr lang="ko-KR" altLang="en-US" sz="1400" dirty="0" smtClean="0"/>
                        <a:t>읽기모드</a:t>
                      </a:r>
                      <a:r>
                        <a:rPr lang="en-US" altLang="ko-KR" sz="1400" dirty="0" smtClean="0"/>
                        <a:t>(read)  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파일을 읽기만 할 때 사용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8745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Flow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pt-BR" altLang="ko-KR" sz="1400" dirty="0" smtClean="0"/>
                    </a:p>
                    <a:p>
                      <a:pPr>
                        <a:defRPr/>
                      </a:pPr>
                      <a:endParaRPr lang="pt-BR" altLang="ko-KR" sz="1400" dirty="0" smtClean="0"/>
                    </a:p>
                    <a:p>
                      <a:pPr>
                        <a:defRPr/>
                      </a:pPr>
                      <a:endParaRPr lang="pt-BR" altLang="ko-KR" sz="1400" dirty="0" smtClean="0"/>
                    </a:p>
                    <a:p>
                      <a:pPr>
                        <a:defRPr/>
                      </a:pPr>
                      <a:endParaRPr lang="pt-BR" altLang="ko-KR" sz="1400" dirty="0" smtClean="0"/>
                    </a:p>
                    <a:p>
                      <a:pPr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</a:tr>
              <a:tr h="1959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예제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400" dirty="0" smtClean="0"/>
                        <a:t># my_name.txt </a:t>
                      </a:r>
                      <a:r>
                        <a:rPr lang="ko-KR" altLang="en-US" sz="1400" dirty="0" smtClean="0"/>
                        <a:t>파일을 쓰기 모드</a:t>
                      </a:r>
                      <a:r>
                        <a:rPr lang="en-US" altLang="ko-KR" sz="1400" dirty="0" smtClean="0"/>
                        <a:t>(w)</a:t>
                      </a:r>
                      <a:r>
                        <a:rPr lang="ko-KR" altLang="en-US" sz="1400" dirty="0" smtClean="0"/>
                        <a:t>로 열기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파일 객체 반환</a:t>
                      </a:r>
                      <a:endParaRPr lang="en-US" altLang="ko-KR" sz="1400" dirty="0" smtClean="0"/>
                    </a:p>
                    <a:p>
                      <a:pPr>
                        <a:defRPr/>
                      </a:pPr>
                      <a:endParaRPr lang="en-US" altLang="ko-KR" sz="1400" dirty="0" smtClean="0"/>
                    </a:p>
                    <a:p>
                      <a:pPr>
                        <a:defRPr/>
                      </a:pPr>
                      <a:r>
                        <a:rPr lang="en-US" altLang="ko-KR" sz="1400" dirty="0" smtClean="0"/>
                        <a:t>file = open('my_name.txt', 'w')</a:t>
                      </a:r>
                      <a:endParaRPr lang="ko-KR" altLang="en-US" sz="1400" dirty="0" smtClean="0"/>
                    </a:p>
                    <a:p>
                      <a:pPr>
                        <a:defRPr/>
                      </a:pPr>
                      <a:r>
                        <a:rPr lang="en-US" altLang="ko-KR" sz="1400" dirty="0" err="1" smtClean="0"/>
                        <a:t>file.write</a:t>
                      </a:r>
                      <a:r>
                        <a:rPr lang="en-US" altLang="ko-KR" sz="1400" dirty="0" smtClean="0"/>
                        <a:t>('</a:t>
                      </a:r>
                      <a:r>
                        <a:rPr lang="en-US" altLang="ko-KR" sz="1400" dirty="0" err="1" smtClean="0"/>
                        <a:t>shrek</a:t>
                      </a:r>
                      <a:r>
                        <a:rPr lang="en-US" altLang="ko-KR" sz="1400" dirty="0" smtClean="0"/>
                        <a:t>')                # </a:t>
                      </a:r>
                      <a:r>
                        <a:rPr lang="ko-KR" altLang="en-US" sz="1400" dirty="0" smtClean="0"/>
                        <a:t>파일에 문자열 저장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 dirty="0" err="1" smtClean="0"/>
                        <a:t>file.close</a:t>
                      </a:r>
                      <a:r>
                        <a:rPr lang="en-US" altLang="ko-KR" sz="1400" dirty="0" smtClean="0"/>
                        <a:t>()                        # </a:t>
                      </a:r>
                      <a:r>
                        <a:rPr lang="ko-KR" altLang="en-US" sz="1400" dirty="0" smtClean="0"/>
                        <a:t>파일 객체 닫기</a:t>
                      </a:r>
                      <a:endParaRPr lang="en-US" altLang="ko-KR" sz="1400" dirty="0" smtClean="0"/>
                    </a:p>
                    <a:p>
                      <a:pPr>
                        <a:defRPr/>
                      </a:pPr>
                      <a:endParaRPr lang="en-US" altLang="ko-KR" sz="1400" dirty="0" smtClean="0"/>
                    </a:p>
                    <a:p>
                      <a:pPr>
                        <a:defRPr/>
                      </a:pPr>
                      <a:r>
                        <a:rPr lang="en-US" altLang="ko-KR" sz="1400" dirty="0" smtClean="0"/>
                        <a:t># my_name.txt </a:t>
                      </a:r>
                      <a:r>
                        <a:rPr lang="ko-KR" altLang="en-US" sz="1400" dirty="0" smtClean="0"/>
                        <a:t>파일을 추가 모드</a:t>
                      </a:r>
                      <a:r>
                        <a:rPr lang="en-US" altLang="ko-KR" sz="1400" dirty="0" smtClean="0"/>
                        <a:t>(a)</a:t>
                      </a:r>
                      <a:r>
                        <a:rPr lang="ko-KR" altLang="en-US" sz="1400" dirty="0" smtClean="0"/>
                        <a:t>로 열기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파일 객체 반환</a:t>
                      </a:r>
                      <a:endParaRPr lang="en-US" altLang="ko-KR" sz="1400" dirty="0" smtClean="0"/>
                    </a:p>
                    <a:p>
                      <a:pPr>
                        <a:defRPr/>
                      </a:pPr>
                      <a:endParaRPr lang="en-US" altLang="ko-KR" sz="1400" dirty="0" smtClean="0"/>
                    </a:p>
                    <a:p>
                      <a:pPr>
                        <a:defRPr/>
                      </a:pPr>
                      <a:r>
                        <a:rPr lang="en-US" altLang="ko-KR" sz="1400" dirty="0" smtClean="0"/>
                        <a:t>file = open('my_name.txt', ‘a')</a:t>
                      </a:r>
                      <a:endParaRPr lang="ko-KR" altLang="en-US" sz="1400" dirty="0" smtClean="0"/>
                    </a:p>
                    <a:p>
                      <a:pPr>
                        <a:defRPr/>
                      </a:pPr>
                      <a:r>
                        <a:rPr lang="en-US" altLang="ko-KR" sz="1400" dirty="0" err="1" smtClean="0"/>
                        <a:t>file.write</a:t>
                      </a:r>
                      <a:r>
                        <a:rPr lang="en-US" altLang="ko-KR" sz="1400" dirty="0" smtClean="0"/>
                        <a:t>(‘</a:t>
                      </a:r>
                      <a:r>
                        <a:rPr lang="en-US" altLang="ko-KR" sz="1400" dirty="0" err="1" smtClean="0"/>
                        <a:t>piona</a:t>
                      </a:r>
                      <a:r>
                        <a:rPr lang="en-US" altLang="ko-KR" sz="1400" dirty="0" smtClean="0"/>
                        <a:t>')                # </a:t>
                      </a:r>
                      <a:r>
                        <a:rPr lang="ko-KR" altLang="en-US" sz="1400" dirty="0" smtClean="0"/>
                        <a:t>파일에 문자열 저장</a:t>
                      </a:r>
                    </a:p>
                    <a:p>
                      <a:pPr>
                        <a:defRPr/>
                      </a:pPr>
                      <a:r>
                        <a:rPr lang="en-US" altLang="ko-KR" sz="1400" dirty="0" err="1" smtClean="0"/>
                        <a:t>file.close</a:t>
                      </a:r>
                      <a:r>
                        <a:rPr lang="en-US" altLang="ko-KR" sz="1400" dirty="0" smtClean="0"/>
                        <a:t>()                        # </a:t>
                      </a:r>
                      <a:r>
                        <a:rPr lang="ko-KR" altLang="en-US" sz="1400" dirty="0" smtClean="0"/>
                        <a:t>파일 객체 닫기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pt-BR" altLang="ko-KR" sz="1400" dirty="0" smtClean="0"/>
                        <a:t># </a:t>
                      </a:r>
                      <a:r>
                        <a:rPr lang="en-US" altLang="ko-KR" sz="1400" dirty="0" smtClean="0"/>
                        <a:t>my_name.txt </a:t>
                      </a:r>
                      <a:r>
                        <a:rPr lang="ko-KR" altLang="en-US" sz="1400" dirty="0" smtClean="0"/>
                        <a:t>파일을 읽기 모드</a:t>
                      </a:r>
                      <a:r>
                        <a:rPr lang="en-US" altLang="ko-KR" sz="1400" dirty="0" smtClean="0"/>
                        <a:t>(r)</a:t>
                      </a:r>
                      <a:r>
                        <a:rPr lang="ko-KR" altLang="en-US" sz="1400" dirty="0" smtClean="0"/>
                        <a:t>로 열기</a:t>
                      </a:r>
                      <a:r>
                        <a:rPr lang="en-US" altLang="ko-KR" sz="1400" dirty="0" smtClean="0"/>
                        <a:t>. </a:t>
                      </a:r>
                      <a:r>
                        <a:rPr lang="ko-KR" altLang="en-US" sz="1400" dirty="0" smtClean="0"/>
                        <a:t>파일 객체 반환</a:t>
                      </a:r>
                      <a:endParaRPr lang="en-US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file = open('my_name.txt', 'r')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name = file.read()                # </a:t>
                      </a:r>
                      <a:r>
                        <a:rPr lang="ko-KR" altLang="en-US" sz="1400" dirty="0" smtClean="0"/>
                        <a:t>파일에 문자열 저장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file.close()                          # </a:t>
                      </a:r>
                      <a:r>
                        <a:rPr lang="ko-KR" altLang="en-US" sz="1400" dirty="0" smtClean="0"/>
                        <a:t>파일 객체 닫기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print(name)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0" t="23450" r="22372" b="24079"/>
          <a:stretch/>
        </p:blipFill>
        <p:spPr bwMode="auto">
          <a:xfrm>
            <a:off x="2683320" y="2494645"/>
            <a:ext cx="2368508" cy="172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222" y="2494645"/>
            <a:ext cx="2372732" cy="172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625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파일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쓰기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읽기 응용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609674"/>
              </p:ext>
            </p:extLst>
          </p:nvPr>
        </p:nvGraphicFramePr>
        <p:xfrm>
          <a:off x="145145" y="1080586"/>
          <a:ext cx="11912599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689735"/>
              </a:tblGrid>
              <a:tr h="24890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구구단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y = x*x ( - </a:t>
                      </a:r>
                      <a:r>
                        <a:rPr lang="pt-BR" altLang="ko-KR" sz="1200" dirty="0" smtClean="0"/>
                        <a:t>5 ≤</a:t>
                      </a:r>
                      <a:r>
                        <a:rPr lang="en-US" altLang="ko-KR" sz="1200" dirty="0" smtClean="0"/>
                        <a:t> x</a:t>
                      </a:r>
                      <a:r>
                        <a:rPr lang="pt-BR" altLang="ko-KR" sz="1200" dirty="0" smtClean="0"/>
                        <a:t> ≤ 5 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 anchor="ctr"/>
                </a:tc>
              </a:tr>
              <a:tr h="1642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 쓰기</a:t>
                      </a:r>
                      <a:endParaRPr lang="en-US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200" dirty="0" smtClean="0"/>
                        <a:t>file = open('multiplicaion_table.txt', 'w')</a:t>
                      </a:r>
                      <a:endParaRPr lang="ko-KR" altLang="en-US" sz="1200" dirty="0" smtClean="0"/>
                    </a:p>
                    <a:p>
                      <a:pPr>
                        <a:defRPr/>
                      </a:pPr>
                      <a:endParaRPr lang="pt-BR" altLang="ko-KR" sz="1200" dirty="0" smtClean="0"/>
                    </a:p>
                    <a:p>
                      <a:r>
                        <a:rPr lang="en-US" altLang="ko-KR" sz="1200" dirty="0" smtClean="0"/>
                        <a:t>for a in range( 2 , 9 + 1):</a:t>
                      </a:r>
                    </a:p>
                    <a:p>
                      <a:r>
                        <a:rPr lang="en-US" altLang="ko-KR" sz="1200" dirty="0" smtClean="0"/>
                        <a:t>    for b in range( 1 , 9 + 1):</a:t>
                      </a:r>
                    </a:p>
                    <a:p>
                      <a:r>
                        <a:rPr lang="en-US" altLang="ko-KR" sz="1200" dirty="0" smtClean="0"/>
                        <a:t>        data= '%d x %d = %2d\n' %(a, b, a*b)</a:t>
                      </a:r>
                    </a:p>
                    <a:p>
                      <a:r>
                        <a:rPr lang="en-US" altLang="ko-KR" sz="1200" dirty="0" smtClean="0"/>
                        <a:t>        </a:t>
                      </a:r>
                      <a:r>
                        <a:rPr lang="en-US" altLang="ko-KR" sz="1200" dirty="0" err="1" smtClean="0"/>
                        <a:t>file.write</a:t>
                      </a:r>
                      <a:r>
                        <a:rPr lang="en-US" altLang="ko-KR" sz="1200" dirty="0" smtClean="0"/>
                        <a:t>(data)</a:t>
                      </a:r>
                    </a:p>
                    <a:p>
                      <a:r>
                        <a:rPr lang="en-US" altLang="ko-KR" sz="1200" dirty="0" smtClean="0"/>
                        <a:t>    </a:t>
                      </a:r>
                      <a:r>
                        <a:rPr lang="en-US" altLang="ko-KR" sz="1200" dirty="0" err="1" smtClean="0"/>
                        <a:t>file.write</a:t>
                      </a:r>
                      <a:r>
                        <a:rPr lang="en-US" altLang="ko-KR" sz="1200" dirty="0" smtClean="0"/>
                        <a:t>('\n')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err="1" smtClean="0"/>
                        <a:t>file.close</a:t>
                      </a:r>
                      <a:r>
                        <a:rPr lang="en-US" altLang="ko-KR" sz="1200" dirty="0" smtClean="0"/>
                        <a:t>()</a:t>
                      </a:r>
                      <a:endParaRPr lang="pt-BR" altLang="ko-KR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200" dirty="0" smtClean="0"/>
                        <a:t>file = open('data.txt', 'w')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smtClean="0"/>
                        <a:t>for x in range(-5, 5+1):</a:t>
                      </a:r>
                    </a:p>
                    <a:p>
                      <a:r>
                        <a:rPr lang="en-US" altLang="ko-KR" sz="1200" dirty="0" smtClean="0"/>
                        <a:t>    y = x*x</a:t>
                      </a:r>
                    </a:p>
                    <a:p>
                      <a:r>
                        <a:rPr lang="en-US" altLang="ko-KR" sz="1200" dirty="0" smtClean="0"/>
                        <a:t>    data= '%d %d\n' %(x, y)</a:t>
                      </a:r>
                    </a:p>
                    <a:p>
                      <a:r>
                        <a:rPr lang="en-US" altLang="ko-KR" sz="1200" dirty="0" smtClean="0"/>
                        <a:t>    </a:t>
                      </a:r>
                      <a:r>
                        <a:rPr lang="en-US" altLang="ko-KR" sz="1200" dirty="0" err="1" smtClean="0"/>
                        <a:t>file.write</a:t>
                      </a:r>
                      <a:r>
                        <a:rPr lang="en-US" altLang="ko-KR" sz="1200" dirty="0" smtClean="0"/>
                        <a:t>(data)</a:t>
                      </a:r>
                    </a:p>
                    <a:p>
                      <a:endParaRPr lang="en-US" altLang="ko-KR" sz="1200" dirty="0" smtClean="0"/>
                    </a:p>
                    <a:p>
                      <a:r>
                        <a:rPr lang="en-US" altLang="ko-KR" sz="1200" dirty="0" err="1" smtClean="0"/>
                        <a:t>file.close</a:t>
                      </a:r>
                      <a:r>
                        <a:rPr lang="en-US" altLang="ko-KR" sz="1200" dirty="0" smtClean="0"/>
                        <a:t>()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3385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파일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읽기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pt-BR" altLang="ko-KR" sz="1200" dirty="0" smtClean="0"/>
                        <a:t>file = open('multiplicaion_table.txt', 'r') </a:t>
                      </a:r>
                      <a:endParaRPr lang="ko-KR" altLang="en-US" sz="1200" dirty="0" smtClean="0"/>
                    </a:p>
                    <a:p>
                      <a:pPr>
                        <a:defRPr/>
                      </a:pPr>
                      <a:r>
                        <a:rPr lang="en-US" altLang="ko-KR" sz="1200" dirty="0" smtClean="0"/>
                        <a:t>multiplication</a:t>
                      </a:r>
                      <a:r>
                        <a:rPr lang="pt-BR" altLang="ko-KR" sz="1200" dirty="0" smtClean="0"/>
                        <a:t> = file.read()</a:t>
                      </a:r>
                      <a:endParaRPr lang="ko-KR" altLang="en-US" sz="1200" dirty="0" smtClean="0"/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file.close()</a:t>
                      </a:r>
                      <a:endParaRPr lang="ko-KR" altLang="en-US" sz="1200" dirty="0" smtClean="0"/>
                    </a:p>
                    <a:p>
                      <a:pPr>
                        <a:defRPr/>
                      </a:pPr>
                      <a:endParaRPr lang="ko-KR" altLang="en-US" sz="1200" dirty="0" smtClean="0"/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print(</a:t>
                      </a:r>
                      <a:r>
                        <a:rPr lang="en-US" altLang="ko-KR" sz="1200" dirty="0" smtClean="0"/>
                        <a:t>multiplication</a:t>
                      </a:r>
                      <a:r>
                        <a:rPr lang="pt-BR" altLang="ko-KR" sz="12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pt-BR" altLang="ko-KR" sz="1200" dirty="0" smtClean="0"/>
                        <a:t>file = open('data.txt', 'r')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data = file.read().splitlines()</a:t>
                      </a:r>
                    </a:p>
                    <a:p>
                      <a:pPr>
                        <a:defRPr/>
                      </a:pPr>
                      <a:endParaRPr lang="pt-BR" altLang="ko-KR" sz="1200" dirty="0" smtClean="0"/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data_x = []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data_y = []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for i in range(11):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    x,y= data[i].split(' ')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    data_x.append(float(x))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    data_y.append(float(y))</a:t>
                      </a:r>
                    </a:p>
                    <a:p>
                      <a:pPr>
                        <a:defRPr/>
                      </a:pPr>
                      <a:endParaRPr lang="pt-BR" altLang="ko-KR" sz="1200" dirty="0" smtClean="0"/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print(data_x)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print(data_y)</a:t>
                      </a:r>
                    </a:p>
                    <a:p>
                      <a:pPr>
                        <a:defRPr/>
                      </a:pPr>
                      <a:endParaRPr lang="pt-BR" altLang="ko-KR" sz="1200" dirty="0" smtClean="0"/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%matplotlib inline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from matplotlib import pyplot as plt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plt.plot(data_x, data_y)</a:t>
                      </a:r>
                    </a:p>
                    <a:p>
                      <a:pPr>
                        <a:defRPr/>
                      </a:pPr>
                      <a:r>
                        <a:rPr lang="pt-BR" altLang="ko-KR" sz="1200" dirty="0" smtClean="0"/>
                        <a:t>plt.show()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5" y="3613273"/>
            <a:ext cx="2834749" cy="1887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54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이미지 데이터 이해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461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18" y="3077040"/>
            <a:ext cx="4928393" cy="247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" y="1706564"/>
            <a:ext cx="4002087" cy="104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56324" y="1739900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2^8 = 256 ( 0 ~ 255 )</a:t>
            </a:r>
          </a:p>
          <a:p>
            <a:r>
              <a:rPr lang="en-US" altLang="ko-KR" sz="1600" dirty="0" smtClean="0"/>
              <a:t>2^5 =  32  ( 0 ~  31 )</a:t>
            </a:r>
          </a:p>
          <a:p>
            <a:r>
              <a:rPr lang="en-US" altLang="ko-KR" sz="1600" dirty="0" smtClean="0"/>
              <a:t>2^4 =  16  ( 0 ~  15 )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3737" y="139700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Black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48337" y="1397000"/>
            <a:ext cx="72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White</a:t>
            </a:r>
            <a:endParaRPr lang="ko-KR" altLang="en-US" sz="16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1" t="28804" r="22050" b="57030"/>
          <a:stretch/>
        </p:blipFill>
        <p:spPr bwMode="auto">
          <a:xfrm>
            <a:off x="7150100" y="986612"/>
            <a:ext cx="2057400" cy="20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13924" y="1566435"/>
            <a:ext cx="20669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61524" y="1160035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0                         255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색의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2936" y="6321363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https://htmlcolors.com/rgb-color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63315" y="1545776"/>
            <a:ext cx="3465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endParaRPr lang="en-US" altLang="ko-KR" dirty="0"/>
          </a:p>
          <a:p>
            <a:r>
              <a:rPr lang="en-US" altLang="ko-KR" dirty="0" smtClean="0"/>
              <a:t>G</a:t>
            </a:r>
          </a:p>
          <a:p>
            <a:endParaRPr lang="en-US" altLang="ko-KR" dirty="0"/>
          </a:p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2"/>
          <a:stretch/>
        </p:blipFill>
        <p:spPr bwMode="auto">
          <a:xfrm>
            <a:off x="131294" y="4708199"/>
            <a:ext cx="3882308" cy="194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082016" y="5610044"/>
            <a:ext cx="33211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2^8 = 256</a:t>
            </a:r>
          </a:p>
          <a:p>
            <a:r>
              <a:rPr lang="en-US" altLang="ko-KR" sz="1400" dirty="0" smtClean="0"/>
              <a:t>2^8 * 3(RGB)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256*3 = 0.16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2^10 </a:t>
            </a:r>
            <a:r>
              <a:rPr lang="en-US" altLang="ko-KR" sz="1400" dirty="0"/>
              <a:t>= 1024 ( 0 ~ 1023 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2^10 * 3 (RGB) = 10.7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0291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nput)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데이터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0" y="1238250"/>
            <a:ext cx="6627860" cy="170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65" y="1957993"/>
            <a:ext cx="3124200" cy="300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7" t="17720" r="9466" b="9298"/>
          <a:stretch/>
        </p:blipFill>
        <p:spPr bwMode="auto">
          <a:xfrm>
            <a:off x="4409348" y="2841743"/>
            <a:ext cx="952500" cy="100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78" y="3947864"/>
            <a:ext cx="4485444" cy="282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7"/>
          <a:stretch/>
        </p:blipFill>
        <p:spPr bwMode="auto">
          <a:xfrm>
            <a:off x="5626100" y="2197100"/>
            <a:ext cx="990600" cy="48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28320" y="168910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200900" y="1358900"/>
            <a:ext cx="960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1st pixel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5500" y="2400300"/>
            <a:ext cx="1043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2nd pixel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41020" y="2693447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356100" y="1197977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9362028" y="5299868"/>
            <a:ext cx="2035093" cy="1302783"/>
            <a:chOff x="7119620" y="3620839"/>
            <a:chExt cx="2035093" cy="1302783"/>
          </a:xfrm>
        </p:grpSpPr>
        <p:sp>
          <p:nvSpPr>
            <p:cNvPr id="6" name="TextBox 5"/>
            <p:cNvSpPr txBox="1"/>
            <p:nvPr/>
          </p:nvSpPr>
          <p:spPr>
            <a:xfrm>
              <a:off x="7141020" y="3655476"/>
              <a:ext cx="20136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(0, 150, 255) (0, 150, 255)……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  <p:sp>
          <p:nvSpPr>
            <p:cNvPr id="8" name="양쪽 대괄호 7"/>
            <p:cNvSpPr/>
            <p:nvPr/>
          </p:nvSpPr>
          <p:spPr>
            <a:xfrm>
              <a:off x="7119620" y="3620839"/>
              <a:ext cx="2035093" cy="130278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433571" y="495936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516925" y="11856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   0  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8" name="양쪽 대괄호 27"/>
          <p:cNvSpPr/>
          <p:nvPr/>
        </p:nvSpPr>
        <p:spPr>
          <a:xfrm>
            <a:off x="84955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61525" y="11856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150  150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양쪽 대괄호 29"/>
          <p:cNvSpPr/>
          <p:nvPr/>
        </p:nvSpPr>
        <p:spPr>
          <a:xfrm>
            <a:off x="97401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955325" y="11983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255  255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2" name="양쪽 대괄호 31"/>
          <p:cNvSpPr/>
          <p:nvPr/>
        </p:nvSpPr>
        <p:spPr>
          <a:xfrm>
            <a:off x="10933926" y="11637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9" y="3716353"/>
            <a:ext cx="3546773" cy="200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52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Output)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" y="4231668"/>
            <a:ext cx="4602825" cy="240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55" y="4740694"/>
            <a:ext cx="2838450" cy="19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05" y="4740694"/>
            <a:ext cx="2933198" cy="156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327501" y="1473476"/>
            <a:ext cx="5399180" cy="2354509"/>
            <a:chOff x="26382" y="1041894"/>
            <a:chExt cx="6293786" cy="2866393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5" b="9326"/>
            <a:stretch/>
          </p:blipFill>
          <p:spPr bwMode="auto">
            <a:xfrm>
              <a:off x="26382" y="1041894"/>
              <a:ext cx="4832837" cy="2760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1285465"/>
              <a:ext cx="1784890" cy="1178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2755931"/>
              <a:ext cx="1780569" cy="1152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01" y="4310235"/>
            <a:ext cx="1359645" cy="135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9" t="20250" r="16878" b="67292"/>
          <a:stretch/>
        </p:blipFill>
        <p:spPr bwMode="auto">
          <a:xfrm>
            <a:off x="7278679" y="1161979"/>
            <a:ext cx="3784105" cy="2890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03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4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 해상도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 bwMode="auto">
          <a:xfrm>
            <a:off x="5061504" y="4193252"/>
            <a:ext cx="4438096" cy="257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661705" y="1174750"/>
            <a:ext cx="4812594" cy="1848295"/>
            <a:chOff x="6661705" y="1174750"/>
            <a:chExt cx="4812594" cy="184829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/>
            <a:stretch/>
          </p:blipFill>
          <p:spPr bwMode="auto">
            <a:xfrm>
              <a:off x="6661705" y="1174750"/>
              <a:ext cx="4584700" cy="1848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8" t="-11418" r="-1738" b="35239"/>
            <a:stretch/>
          </p:blipFill>
          <p:spPr bwMode="auto">
            <a:xfrm rot="5400000">
              <a:off x="10641300" y="2124000"/>
              <a:ext cx="1340313" cy="32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3201" y="1202055"/>
            <a:ext cx="4953000" cy="2798445"/>
            <a:chOff x="457201" y="1227455"/>
            <a:chExt cx="4953000" cy="279844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227455"/>
              <a:ext cx="4953000" cy="279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809" y="31128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09" y="26429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909" y="21984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9" y="12713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981699" y="3988926"/>
            <a:ext cx="121539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 smtClean="0"/>
              <a:t>FHD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039099" y="40016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302"/>
          <a:stretch/>
        </p:blipFill>
        <p:spPr bwMode="auto">
          <a:xfrm>
            <a:off x="9321800" y="3571207"/>
            <a:ext cx="2768600" cy="321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579099" y="34174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32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3399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6539" y="1139962"/>
            <a:ext cx="11337591" cy="5509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/>
              <a:t>1.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언어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점프 투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hlinkClick r:id="rId2"/>
              </a:rPr>
              <a:t>https</a:t>
            </a:r>
            <a:r>
              <a:rPr lang="en-US" altLang="ko-KR" sz="1600" dirty="0">
                <a:hlinkClick r:id="rId2"/>
              </a:rPr>
              <a:t>://</a:t>
            </a:r>
            <a:r>
              <a:rPr lang="en-US" altLang="ko-KR" sz="1600" dirty="0" smtClean="0">
                <a:hlinkClick r:id="rId2"/>
              </a:rPr>
              <a:t>wikidocs.net/book/1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혼자 공부하는 </a:t>
            </a:r>
            <a:r>
              <a:rPr lang="ko-KR" altLang="en-US" sz="1600" dirty="0" err="1" smtClean="0"/>
              <a:t>파이썬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3"/>
              </a:rPr>
              <a:t>https://</a:t>
            </a:r>
            <a:r>
              <a:rPr lang="en-US" altLang="ko-KR" sz="1600" dirty="0" smtClean="0">
                <a:hlinkClick r:id="rId3"/>
              </a:rPr>
              <a:t>www.youtube.com/watch?v=IUXMgyiFBIU&amp;list=PLBXuLgInP-5kr0PclHz1ubNZgESmliuB7</a:t>
            </a:r>
            <a:endParaRPr lang="en-US" altLang="ko-KR" sz="1600" dirty="0" smtClean="0"/>
          </a:p>
          <a:p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2.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이론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/>
              <a:t>-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모두를 </a:t>
            </a:r>
            <a:r>
              <a:rPr lang="ko-KR" altLang="en-US" sz="1600" dirty="0"/>
              <a:t>위한 </a:t>
            </a:r>
            <a:r>
              <a:rPr lang="ko-KR" altLang="en-US" sz="1600" dirty="0" err="1"/>
              <a:t>딥러닝</a:t>
            </a:r>
            <a:r>
              <a:rPr lang="ko-KR" altLang="en-US" sz="1600" dirty="0"/>
              <a:t> 강좌 시즌 </a:t>
            </a:r>
            <a:r>
              <a:rPr lang="en-US" altLang="ko-KR" sz="1600" dirty="0" smtClean="0"/>
              <a:t>1</a:t>
            </a:r>
            <a:r>
              <a:rPr lang="ko-KR" altLang="en-US" sz="1600" b="1" dirty="0"/>
              <a:t> </a:t>
            </a:r>
            <a:r>
              <a:rPr lang="en-US" altLang="ko-KR" sz="1600" dirty="0" smtClean="0"/>
              <a:t>Sung Kim</a:t>
            </a:r>
            <a:r>
              <a:rPr lang="ko-KR" altLang="en-US" sz="1600" dirty="0" smtClean="0"/>
              <a:t> </a:t>
            </a:r>
            <a:r>
              <a:rPr lang="en-US" altLang="ko-KR" sz="1600" dirty="0"/>
              <a:t>: </a:t>
            </a:r>
            <a:endParaRPr lang="en-US" altLang="ko-KR" sz="1600" dirty="0" smtClean="0"/>
          </a:p>
          <a:p>
            <a:r>
              <a:rPr lang="en-US" altLang="ko-KR" sz="1600" dirty="0" smtClean="0">
                <a:hlinkClick r:id="rId4"/>
              </a:rPr>
              <a:t>https</a:t>
            </a:r>
            <a:r>
              <a:rPr lang="en-US" altLang="ko-KR" sz="1600" dirty="0">
                <a:hlinkClick r:id="rId4"/>
              </a:rPr>
              <a:t>://</a:t>
            </a:r>
            <a:r>
              <a:rPr lang="en-US" altLang="ko-KR" sz="1600" dirty="0" smtClean="0">
                <a:hlinkClick r:id="rId4"/>
              </a:rPr>
              <a:t>www.youtube.com/watch?v=BS6O0zOGX4E&amp;list=PLlMkM4tgfjnLSOjrEJN31gZATbcj_MpUm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모두의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도서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3. </a:t>
            </a:r>
            <a:r>
              <a:rPr lang="ko-KR" altLang="en-US" sz="1600" dirty="0" err="1" smtClean="0"/>
              <a:t>딥러닝</a:t>
            </a:r>
            <a:r>
              <a:rPr lang="ko-KR" altLang="en-US" sz="1600" dirty="0" smtClean="0"/>
              <a:t> 실습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>
                <a:hlinkClick r:id="rId5"/>
              </a:rPr>
              <a:t>https</a:t>
            </a:r>
            <a:r>
              <a:rPr lang="en-US" altLang="ko-KR" sz="1600" dirty="0">
                <a:hlinkClick r:id="rId5"/>
              </a:rPr>
              <a:t>://</a:t>
            </a:r>
            <a:r>
              <a:rPr lang="en-US" altLang="ko-KR" sz="1600" dirty="0" smtClean="0">
                <a:hlinkClick r:id="rId5"/>
              </a:rPr>
              <a:t>www.youtube.com/playlist?list=PL-xmlFOn6TULrmwkXjRCDAas0ixd_NtyK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4. </a:t>
            </a:r>
            <a:r>
              <a:rPr lang="en-US" altLang="ko-KR" sz="1600" dirty="0" err="1" smtClean="0"/>
              <a:t>etc</a:t>
            </a:r>
            <a:endParaRPr lang="en-US" altLang="ko-KR" sz="1600" dirty="0" smtClean="0"/>
          </a:p>
          <a:p>
            <a:r>
              <a:rPr lang="en-US" altLang="ko-KR" sz="1600" dirty="0" smtClean="0"/>
              <a:t>- </a:t>
            </a:r>
            <a:r>
              <a:rPr lang="ko-KR" altLang="en-US" sz="1600" dirty="0" smtClean="0"/>
              <a:t>프로그래밍을 </a:t>
            </a:r>
            <a:r>
              <a:rPr lang="ko-KR" altLang="en-US" sz="1600" dirty="0"/>
              <a:t>배워야 하는 </a:t>
            </a:r>
            <a:r>
              <a:rPr lang="ko-KR" altLang="en-US" sz="1600" dirty="0" smtClean="0"/>
              <a:t>이유</a:t>
            </a:r>
            <a:r>
              <a:rPr lang="en-US" altLang="ko-KR" sz="1600" dirty="0" smtClean="0"/>
              <a:t>: </a:t>
            </a:r>
            <a:r>
              <a:rPr lang="en-US" altLang="ko-KR" sz="1600" dirty="0" smtClean="0">
                <a:hlinkClick r:id="rId6"/>
              </a:rPr>
              <a:t>https</a:t>
            </a:r>
            <a:r>
              <a:rPr lang="en-US" altLang="ko-KR" sz="1600" dirty="0">
                <a:hlinkClick r:id="rId6"/>
              </a:rPr>
              <a:t>://</a:t>
            </a:r>
            <a:r>
              <a:rPr lang="en-US" altLang="ko-KR" sz="1600" dirty="0" smtClean="0">
                <a:hlinkClick r:id="rId6"/>
              </a:rPr>
              <a:t>www.youtube.com/watch?v=SESuctdE9vM</a:t>
            </a:r>
            <a:endParaRPr lang="en-US" altLang="ko-KR" sz="1600" dirty="0" smtClean="0"/>
          </a:p>
          <a:p>
            <a:r>
              <a:rPr lang="en-US" altLang="ko-KR" sz="1600" dirty="0" smtClean="0"/>
              <a:t>- How </a:t>
            </a:r>
            <a:r>
              <a:rPr lang="en-US" altLang="ko-KR" sz="1600" dirty="0"/>
              <a:t>we teach computers to understand </a:t>
            </a:r>
            <a:r>
              <a:rPr lang="en-US" altLang="ko-KR" sz="1600" dirty="0" smtClean="0"/>
              <a:t>pictures : https</a:t>
            </a:r>
            <a:r>
              <a:rPr lang="en-US" altLang="ko-KR" sz="1600" dirty="0"/>
              <a:t>://</a:t>
            </a:r>
            <a:r>
              <a:rPr lang="en-US" altLang="ko-KR" sz="1600" dirty="0" smtClean="0"/>
              <a:t>www.youtube.com/watch?v=40riCqvRoMs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105894" y="242712"/>
            <a:ext cx="12086105" cy="4616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Reference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AutoShape 2" descr="혼자 공부하는 파이썬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96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계보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4" t="22647" r="3704" b="8300"/>
          <a:stretch/>
        </p:blipFill>
        <p:spPr bwMode="auto">
          <a:xfrm>
            <a:off x="437323" y="1343478"/>
            <a:ext cx="11449878" cy="4553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8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명령어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7886" y="1378858"/>
            <a:ext cx="7728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- </a:t>
            </a:r>
            <a:r>
              <a:rPr lang="ko-KR" altLang="en-US" sz="2400" dirty="0" err="1" smtClean="0">
                <a:latin typeface="+mn-ea"/>
              </a:rPr>
              <a:t>명령행</a:t>
            </a:r>
            <a:r>
              <a:rPr lang="en-US" altLang="ko-KR" sz="2400" dirty="0" smtClean="0">
                <a:latin typeface="+mn-ea"/>
              </a:rPr>
              <a:t>(command</a:t>
            </a:r>
            <a:r>
              <a:rPr lang="ko-KR" altLang="en-US" sz="2400" dirty="0" smtClean="0">
                <a:latin typeface="+mn-ea"/>
              </a:rPr>
              <a:t> </a:t>
            </a:r>
            <a:r>
              <a:rPr lang="en-US" altLang="ko-KR" sz="2400" dirty="0" smtClean="0">
                <a:latin typeface="+mn-ea"/>
              </a:rPr>
              <a:t>line)</a:t>
            </a:r>
            <a:r>
              <a:rPr lang="ko-KR" altLang="en-US" sz="2400" dirty="0" smtClean="0">
                <a:latin typeface="+mn-ea"/>
              </a:rPr>
              <a:t>에서 명령어와 옵션</a:t>
            </a:r>
            <a:r>
              <a:rPr lang="en-US" altLang="ko-KR" sz="2400" dirty="0" smtClean="0">
                <a:latin typeface="+mn-ea"/>
              </a:rPr>
              <a:t>, </a:t>
            </a:r>
            <a:r>
              <a:rPr lang="ko-KR" altLang="en-US" sz="2400" dirty="0" smtClean="0">
                <a:latin typeface="+mn-ea"/>
              </a:rPr>
              <a:t>인자 입력</a:t>
            </a:r>
            <a:endParaRPr lang="ko-KR" altLang="en-US" sz="2400" dirty="0">
              <a:latin typeface="+mn-ea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124" y="2048556"/>
            <a:ext cx="74771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281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2. Linux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리눅스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기본 명령어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13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가지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054109"/>
              </p:ext>
            </p:extLst>
          </p:nvPr>
        </p:nvGraphicFramePr>
        <p:xfrm>
          <a:off x="555631" y="1300692"/>
          <a:ext cx="11244483" cy="5158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7693"/>
                <a:gridCol w="1149939"/>
                <a:gridCol w="1898061"/>
                <a:gridCol w="7608790"/>
              </a:tblGrid>
              <a:tr h="4185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No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명령어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의미</a:t>
                      </a:r>
                      <a:r>
                        <a:rPr lang="en-US" altLang="ko-KR" sz="1600" b="0" dirty="0" smtClean="0"/>
                        <a:t> 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활용예</a:t>
                      </a:r>
                    </a:p>
                  </a:txBody>
                  <a:tcPr anchor="ctr"/>
                </a:tc>
              </a:tr>
              <a:tr h="412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1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passwd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smtClean="0"/>
                        <a:t>패스워드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600" b="0" dirty="0"/>
                    </a:p>
                  </a:txBody>
                  <a:tcPr anchor="ctr"/>
                </a:tc>
              </a:tr>
              <a:tr h="1127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2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pwd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/>
                        <a:t>현재 작업 중인 </a:t>
                      </a: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ko-KR" altLang="en-US" sz="1600" b="0" dirty="0" smtClean="0"/>
                        <a:t> 출력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(print work directory</a:t>
                      </a:r>
                      <a:r>
                        <a:rPr lang="en-US" altLang="ko-KR" sz="1600" b="0" baseline="0" dirty="0" smtClean="0"/>
                        <a:t> </a:t>
                      </a:r>
                      <a:r>
                        <a:rPr lang="en-US" altLang="ko-KR" sz="1600" b="0" dirty="0" smtClean="0"/>
                        <a:t>)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pwd</a:t>
                      </a:r>
                      <a:endParaRPr lang="en-US" altLang="ko-KR" sz="1600" b="0" dirty="0" smtClean="0"/>
                    </a:p>
                  </a:txBody>
                  <a:tcPr anchor="ctr"/>
                </a:tc>
              </a:tr>
              <a:tr h="31995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/>
                        <a:t>3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err="1" smtClean="0"/>
                        <a:t>mkdir</a:t>
                      </a:r>
                      <a:endParaRPr lang="ko-KR" altLang="en-US" sz="1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 err="1" smtClean="0"/>
                        <a:t>디렉토리</a:t>
                      </a:r>
                      <a:r>
                        <a:rPr lang="ko-KR" altLang="en-US" sz="1600" b="0" dirty="0" smtClean="0"/>
                        <a:t> 생성</a:t>
                      </a:r>
                      <a:endParaRPr lang="en-US" altLang="ko-KR" sz="1600" b="0" dirty="0" smtClean="0"/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/>
                        <a:t>(make directory)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pwd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mkdir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en-US" altLang="ko-KR" sz="1600" b="0" dirty="0" err="1" smtClean="0"/>
                        <a:t>linux_test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cd </a:t>
                      </a:r>
                      <a:r>
                        <a:rPr lang="en-US" altLang="ko-KR" sz="1600" b="0" dirty="0" err="1" smtClean="0"/>
                        <a:t>linux</a:t>
                      </a:r>
                      <a:r>
                        <a:rPr lang="en-US" altLang="ko-KR" sz="1600" b="0" dirty="0" smtClean="0"/>
                        <a:t> + </a:t>
                      </a:r>
                      <a:r>
                        <a:rPr lang="en-US" altLang="ko-KR" sz="1600" b="0" dirty="0" err="1" smtClean="0"/>
                        <a:t>tap_key</a:t>
                      </a:r>
                      <a:endParaRPr lang="en-US" altLang="ko-KR" sz="1600" b="0" dirty="0" smtClean="0"/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mkdir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: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 </a:t>
                      </a:r>
                      <a:r>
                        <a:rPr lang="ko-KR" altLang="en-US" sz="1600" b="0" dirty="0" smtClean="0"/>
                        <a:t>의 </a:t>
                      </a:r>
                      <a:r>
                        <a:rPr lang="ko-KR" altLang="en-US" sz="1600" b="0" dirty="0" err="1" smtClean="0"/>
                        <a:t>디렉토리를</a:t>
                      </a:r>
                      <a:r>
                        <a:rPr lang="ko-KR" altLang="en-US" sz="1600" b="0" dirty="0" smtClean="0"/>
                        <a:t> 생성합니다</a:t>
                      </a:r>
                      <a:r>
                        <a:rPr lang="en-US" altLang="ko-KR" sz="1600" b="0" dirty="0" smtClean="0"/>
                        <a:t>.</a:t>
                      </a:r>
                    </a:p>
                    <a:p>
                      <a:pPr algn="l" latinLnBrk="1"/>
                      <a:endParaRPr lang="en-US" altLang="ko-KR" sz="1600" b="0" dirty="0" smtClean="0"/>
                    </a:p>
                    <a:p>
                      <a:pPr algn="l" latinLnBrk="1"/>
                      <a:r>
                        <a:rPr lang="en-US" altLang="ko-KR" sz="1600" b="0" dirty="0" smtClean="0"/>
                        <a:t>$ </a:t>
                      </a:r>
                      <a:r>
                        <a:rPr lang="en-US" altLang="ko-KR" sz="1600" b="0" dirty="0" err="1" smtClean="0"/>
                        <a:t>mkdir</a:t>
                      </a:r>
                      <a:r>
                        <a:rPr lang="en-US" altLang="ko-KR" sz="1600" b="0" dirty="0" smtClean="0"/>
                        <a:t> -p </a:t>
                      </a:r>
                      <a:r>
                        <a:rPr lang="en-US" altLang="ko-KR" sz="1600" b="0" dirty="0" err="1" smtClean="0"/>
                        <a:t>dir_a</a:t>
                      </a:r>
                      <a:r>
                        <a:rPr lang="en-US" altLang="ko-KR" sz="1600" b="0" dirty="0" smtClean="0"/>
                        <a:t>/</a:t>
                      </a:r>
                      <a:r>
                        <a:rPr lang="en-US" altLang="ko-KR" sz="1600" b="0" dirty="0" err="1" smtClean="0"/>
                        <a:t>dir_b</a:t>
                      </a:r>
                      <a:r>
                        <a:rPr lang="en-US" altLang="ko-KR" sz="1600" b="0" dirty="0" smtClean="0"/>
                        <a:t> : </a:t>
                      </a:r>
                    </a:p>
                    <a:p>
                      <a:pPr algn="l" latinLnBrk="1"/>
                      <a:r>
                        <a:rPr lang="ko-KR" altLang="en-US" sz="1600" b="0" dirty="0" smtClean="0"/>
                        <a:t>존재하지 않는 </a:t>
                      </a:r>
                      <a:r>
                        <a:rPr lang="ko-KR" altLang="en-US" sz="1600" b="0" dirty="0" err="1" smtClean="0"/>
                        <a:t>디렉토리의</a:t>
                      </a:r>
                      <a:r>
                        <a:rPr lang="ko-KR" altLang="en-US" sz="1600" b="0" dirty="0" smtClean="0"/>
                        <a:t> </a:t>
                      </a:r>
                      <a:r>
                        <a:rPr lang="ko-KR" altLang="en-US" sz="1600" b="0" dirty="0" err="1" smtClean="0"/>
                        <a:t>하위디렉토리까지</a:t>
                      </a:r>
                      <a:r>
                        <a:rPr lang="ko-KR" altLang="en-US" sz="1600" b="0" dirty="0" smtClean="0"/>
                        <a:t> 생성합니다</a:t>
                      </a:r>
                      <a:r>
                        <a:rPr lang="en-US" altLang="ko-KR" sz="1600" b="0" dirty="0" smtClean="0"/>
                        <a:t>.</a:t>
                      </a:r>
                      <a:endParaRPr lang="ko-KR" altLang="en-US" sz="1600" b="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031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</TotalTime>
  <Words>5417</Words>
  <Application>Microsoft Office PowerPoint</Application>
  <PresentationFormat>사용자 지정</PresentationFormat>
  <Paragraphs>1192</Paragraphs>
  <Slides>67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67</vt:i4>
      </vt:variant>
    </vt:vector>
  </HeadingPairs>
  <TitlesOfParts>
    <vt:vector size="69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[02강] Python 개발 환경 및 변수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[03강] Python 조건문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[04강] Python 반복문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[05강] Python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[06강] Python 입출력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이미지 데이터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moebs</cp:lastModifiedBy>
  <cp:revision>265</cp:revision>
  <dcterms:created xsi:type="dcterms:W3CDTF">2020-03-22T10:18:41Z</dcterms:created>
  <dcterms:modified xsi:type="dcterms:W3CDTF">2020-12-02T08:02:51Z</dcterms:modified>
</cp:coreProperties>
</file>